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notesMasterIdLst>
    <p:notesMasterId r:id="rId22"/>
  </p:notesMasterIdLst>
  <p:sldIdLst>
    <p:sldId id="256" r:id="rId2"/>
    <p:sldId id="271" r:id="rId3"/>
    <p:sldId id="263" r:id="rId4"/>
    <p:sldId id="264" r:id="rId5"/>
    <p:sldId id="265" r:id="rId6"/>
    <p:sldId id="258" r:id="rId7"/>
    <p:sldId id="259" r:id="rId8"/>
    <p:sldId id="272" r:id="rId9"/>
    <p:sldId id="266" r:id="rId10"/>
    <p:sldId id="260" r:id="rId11"/>
    <p:sldId id="262" r:id="rId12"/>
    <p:sldId id="273" r:id="rId13"/>
    <p:sldId id="274" r:id="rId14"/>
    <p:sldId id="285" r:id="rId15"/>
    <p:sldId id="380" r:id="rId16"/>
    <p:sldId id="418" r:id="rId17"/>
    <p:sldId id="275" r:id="rId18"/>
    <p:sldId id="257" r:id="rId19"/>
    <p:sldId id="276" r:id="rId20"/>
    <p:sldId id="41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7885" autoAdjust="0"/>
  </p:normalViewPr>
  <p:slideViewPr>
    <p:cSldViewPr snapToGrid="0" showGuides="1">
      <p:cViewPr varScale="1">
        <p:scale>
          <a:sx n="52" d="100"/>
          <a:sy n="52" d="100"/>
        </p:scale>
        <p:origin x="2058" y="60"/>
      </p:cViewPr>
      <p:guideLst>
        <p:guide orient="horz" pos="213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Whole school – 321 pupils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B75-469C-A424-D1D0FB109E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B75-469C-A424-D1D0FB109E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B75-469C-A424-D1D0FB109E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B75-469C-A424-D1D0FB109E6C}"/>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Technology </c:v>
                </c:pt>
                <c:pt idx="1">
                  <c:v>Read by yourself </c:v>
                </c:pt>
                <c:pt idx="2">
                  <c:v>Bedtime story </c:v>
                </c:pt>
                <c:pt idx="3">
                  <c:v>Other </c:v>
                </c:pt>
              </c:strCache>
            </c:strRef>
          </c:cat>
          <c:val>
            <c:numRef>
              <c:f>Sheet1!$B$2:$B$5</c:f>
              <c:numCache>
                <c:formatCode>0%</c:formatCode>
                <c:ptCount val="4"/>
                <c:pt idx="0">
                  <c:v>0.61</c:v>
                </c:pt>
                <c:pt idx="1">
                  <c:v>0.19</c:v>
                </c:pt>
                <c:pt idx="2">
                  <c:v>0.13</c:v>
                </c:pt>
                <c:pt idx="3">
                  <c:v>7.0000000000000007E-2</c:v>
                </c:pt>
              </c:numCache>
            </c:numRef>
          </c:val>
          <c:extLst>
            <c:ext xmlns:c16="http://schemas.microsoft.com/office/drawing/2014/chart" uri="{C3380CC4-5D6E-409C-BE32-E72D297353CC}">
              <c16:uniqueId val="{00000008-BB75-469C-A424-D1D0FB109E6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P1-P2 102 pupils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4-4FBF-BE64-308C4201E4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4-4FBF-BE64-308C4201E4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34-4FBF-BE64-308C4201E4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334-4FBF-BE64-308C4201E4D3}"/>
              </c:ext>
            </c:extLst>
          </c:dPt>
          <c:dLbls>
            <c:dLbl>
              <c:idx val="2"/>
              <c:layout>
                <c:manualLayout>
                  <c:x val="-3.4375000000000003E-2"/>
                  <c:y val="2.343749855822474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334-4FBF-BE64-308C4201E4D3}"/>
                </c:ext>
              </c:extLst>
            </c:dLbl>
            <c:dLbl>
              <c:idx val="3"/>
              <c:tx>
                <c:rich>
                  <a:bodyPr/>
                  <a:lstStyle/>
                  <a:p>
                    <a:r>
                      <a:rPr lang="en-US"/>
                      <a:t>Other 2%</a:t>
                    </a:r>
                    <a:endParaRPr lang="en-US" dirty="0"/>
                  </a:p>
                </c:rich>
              </c:tx>
              <c:dLblPos val="outEnd"/>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1334-4FBF-BE64-308C4201E4D3}"/>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Technology</c:v>
                </c:pt>
                <c:pt idx="1">
                  <c:v>Bedtime story</c:v>
                </c:pt>
                <c:pt idx="2">
                  <c:v>Read by yourself</c:v>
                </c:pt>
                <c:pt idx="3">
                  <c:v>4th Qtr</c:v>
                </c:pt>
              </c:strCache>
            </c:strRef>
          </c:cat>
          <c:val>
            <c:numRef>
              <c:f>Sheet1!$B$2:$B$5</c:f>
              <c:numCache>
                <c:formatCode>0%</c:formatCode>
                <c:ptCount val="4"/>
                <c:pt idx="0">
                  <c:v>0.6</c:v>
                </c:pt>
                <c:pt idx="1">
                  <c:v>0.33</c:v>
                </c:pt>
                <c:pt idx="2">
                  <c:v>0.05</c:v>
                </c:pt>
                <c:pt idx="3">
                  <c:v>0.02</c:v>
                </c:pt>
              </c:numCache>
            </c:numRef>
          </c:val>
          <c:extLst>
            <c:ext xmlns:c16="http://schemas.microsoft.com/office/drawing/2014/chart" uri="{C3380CC4-5D6E-409C-BE32-E72D297353CC}">
              <c16:uniqueId val="{00000008-1334-4FBF-BE64-308C4201E4D3}"/>
            </c:ext>
          </c:extLst>
        </c:ser>
        <c:dLbls>
          <c:dLblPos val="inEnd"/>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B63E4-7279-42A5-B27C-FB28EE138B5C}"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79EF5-C0FA-4C9F-ACAB-67BA5FA98F9D}" type="slidenum">
              <a:rPr lang="en-GB" smtClean="0"/>
              <a:t>‹#›</a:t>
            </a:fld>
            <a:endParaRPr lang="en-GB"/>
          </a:p>
        </p:txBody>
      </p:sp>
    </p:spTree>
    <p:extLst>
      <p:ext uri="{BB962C8B-B14F-4D97-AF65-F5344CB8AC3E}">
        <p14:creationId xmlns:p14="http://schemas.microsoft.com/office/powerpoint/2010/main" val="995199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a:t>
            </a:fld>
            <a:endParaRPr lang="en-GB"/>
          </a:p>
        </p:txBody>
      </p:sp>
    </p:spTree>
    <p:extLst>
      <p:ext uri="{BB962C8B-B14F-4D97-AF65-F5344CB8AC3E}">
        <p14:creationId xmlns:p14="http://schemas.microsoft.com/office/powerpoint/2010/main" val="170709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What </a:t>
            </a:r>
            <a:r>
              <a:rPr lang="en-GB" sz="1200" u="sng" dirty="0"/>
              <a:t>impact</a:t>
            </a:r>
            <a:r>
              <a:rPr lang="en-GB" sz="1200" dirty="0"/>
              <a:t> has the </a:t>
            </a:r>
            <a:r>
              <a:rPr lang="en-GB" sz="1200" dirty="0" err="1"/>
              <a:t>Coorie</a:t>
            </a:r>
            <a:r>
              <a:rPr lang="en-GB" sz="1200" dirty="0"/>
              <a:t>-in had for you and your family? </a:t>
            </a:r>
          </a:p>
          <a:p>
            <a:pPr marL="171450" indent="-171450">
              <a:buFont typeface="Arial" panose="020B0604020202020204" pitchFamily="34" charset="0"/>
              <a:buChar char="•"/>
            </a:pPr>
            <a:r>
              <a:rPr lang="en-GB" dirty="0"/>
              <a:t>Families sharing their love of reading with their child. </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The types of stories we shared with families gave them more confidence to choose appropriate texts with their child. </a:t>
            </a:r>
          </a:p>
          <a:p>
            <a:pPr marL="0" indent="0">
              <a:buFont typeface="Arial" panose="020B0604020202020204" pitchFamily="34" charset="0"/>
              <a:buNone/>
            </a:pPr>
            <a:endParaRPr lang="en-GB" b="0" i="0" dirty="0">
              <a:solidFill>
                <a:srgbClr val="202124"/>
              </a:solidFill>
              <a:effectLst/>
              <a:latin typeface="Google Sans"/>
            </a:endParaRPr>
          </a:p>
          <a:p>
            <a:pPr marL="171450" indent="-171450">
              <a:buFont typeface="Arial" panose="020B0604020202020204" pitchFamily="34" charset="0"/>
              <a:buChar char="•"/>
            </a:pPr>
            <a:r>
              <a:rPr lang="en-GB" b="0" i="0" dirty="0">
                <a:solidFill>
                  <a:srgbClr val="202124"/>
                </a:solidFill>
                <a:effectLst/>
                <a:latin typeface="Google Sans"/>
              </a:rPr>
              <a:t>Increased interest in attending the local library and choosing books. We also invited the local librarian to our </a:t>
            </a:r>
            <a:r>
              <a:rPr lang="en-GB" b="0" i="0" dirty="0" err="1">
                <a:solidFill>
                  <a:srgbClr val="202124"/>
                </a:solidFill>
                <a:effectLst/>
                <a:latin typeface="Google Sans"/>
              </a:rPr>
              <a:t>Coorie</a:t>
            </a:r>
            <a:r>
              <a:rPr lang="en-GB" b="0" i="0" dirty="0">
                <a:solidFill>
                  <a:srgbClr val="202124"/>
                </a:solidFill>
                <a:effectLst/>
                <a:latin typeface="Google Sans"/>
              </a:rPr>
              <a:t>-in session so our children could find out more about how they could use their local library and the importance of this vital </a:t>
            </a:r>
            <a:r>
              <a:rPr lang="en-GB" b="0" i="0" dirty="0">
                <a:solidFill>
                  <a:srgbClr val="333333"/>
                </a:solidFill>
                <a:effectLst/>
                <a:latin typeface="Source Serif Pro" panose="020B0604020202020204" pitchFamily="18" charset="0"/>
              </a:rPr>
              <a:t>hub which serves their local community. </a:t>
            </a:r>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11</a:t>
            </a:fld>
            <a:endParaRPr lang="en-GB"/>
          </a:p>
        </p:txBody>
      </p:sp>
    </p:spTree>
    <p:extLst>
      <p:ext uri="{BB962C8B-B14F-4D97-AF65-F5344CB8AC3E}">
        <p14:creationId xmlns:p14="http://schemas.microsoft.com/office/powerpoint/2010/main" val="59692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12</a:t>
            </a:fld>
            <a:endParaRPr lang="en-GB"/>
          </a:p>
        </p:txBody>
      </p:sp>
    </p:spTree>
    <p:extLst>
      <p:ext uri="{BB962C8B-B14F-4D97-AF65-F5344CB8AC3E}">
        <p14:creationId xmlns:p14="http://schemas.microsoft.com/office/powerpoint/2010/main" val="2199782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13</a:t>
            </a:fld>
            <a:endParaRPr lang="en-GB"/>
          </a:p>
        </p:txBody>
      </p:sp>
    </p:spTree>
    <p:extLst>
      <p:ext uri="{BB962C8B-B14F-4D97-AF65-F5344CB8AC3E}">
        <p14:creationId xmlns:p14="http://schemas.microsoft.com/office/powerpoint/2010/main" val="1917917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Where are we now at Hermitage Park?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45% of our pupils are deemed as living in poverty.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has lots of implications and closing the literacy  the poverty related attainment gap is a big part of my remit.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Ever heard of the 30 million word gap?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202124"/>
                </a:solidFill>
                <a:effectLst/>
                <a:latin typeface="arial" panose="020B0604020202020204" pitchFamily="34" charset="0"/>
              </a:rPr>
              <a:t>By 3 years of age, there is a 30 million word gap between children from the wealthiest and poorest families.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Results from our own data at Hermie supports a gap, especially following Covid.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 example, the British Picture Vocabulary Scale indicated that 82% of our pupils were working below the expected level for their age in receptive vocabulary, an average deficit of 18 months was apparent. </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 worked with Gill Earl, our Speech and Language Therapist to deliver CLPL together in Word Boost and made up the resources required for each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Word Boost is an introduction to new sophisticated words (boost words) through a new story every week and reinforced through games and activities in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Parents are sent information postcards. There is also a lending library so parents can borrow the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Incorporate that in our Hermie </a:t>
            </a:r>
            <a:r>
              <a:rPr lang="en-GB" sz="1200" b="0" i="0" kern="1200" dirty="0" err="1">
                <a:solidFill>
                  <a:schemeClr val="tx1"/>
                </a:solidFill>
                <a:effectLst/>
                <a:latin typeface="+mn-lt"/>
                <a:ea typeface="+mn-ea"/>
                <a:cs typeface="+mn-cs"/>
              </a:rPr>
              <a:t>Coorie</a:t>
            </a:r>
            <a:r>
              <a:rPr lang="en-GB" sz="1200" b="0" i="0" kern="1200" dirty="0">
                <a:solidFill>
                  <a:schemeClr val="tx1"/>
                </a:solidFill>
                <a:effectLst/>
                <a:latin typeface="+mn-lt"/>
                <a:ea typeface="+mn-ea"/>
                <a:cs typeface="+mn-cs"/>
              </a:rPr>
              <a:t>-in.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Give example.</a:t>
            </a:r>
            <a:endParaRPr lang="en-GB" dirty="0"/>
          </a:p>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14</a:t>
            </a:fld>
            <a:endParaRPr lang="en-GB"/>
          </a:p>
        </p:txBody>
      </p:sp>
    </p:spTree>
    <p:extLst>
      <p:ext uri="{BB962C8B-B14F-4D97-AF65-F5344CB8AC3E}">
        <p14:creationId xmlns:p14="http://schemas.microsoft.com/office/powerpoint/2010/main" val="57267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15</a:t>
            </a:fld>
            <a:endParaRPr lang="en-GB"/>
          </a:p>
        </p:txBody>
      </p:sp>
    </p:spTree>
    <p:extLst>
      <p:ext uri="{BB962C8B-B14F-4D97-AF65-F5344CB8AC3E}">
        <p14:creationId xmlns:p14="http://schemas.microsoft.com/office/powerpoint/2010/main" val="319056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16</a:t>
            </a:fld>
            <a:endParaRPr lang="en-GB"/>
          </a:p>
        </p:txBody>
      </p:sp>
    </p:spTree>
    <p:extLst>
      <p:ext uri="{BB962C8B-B14F-4D97-AF65-F5344CB8AC3E}">
        <p14:creationId xmlns:p14="http://schemas.microsoft.com/office/powerpoint/2010/main" val="1756279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17</a:t>
            </a:fld>
            <a:endParaRPr lang="en-GB"/>
          </a:p>
        </p:txBody>
      </p:sp>
    </p:spTree>
    <p:extLst>
      <p:ext uri="{BB962C8B-B14F-4D97-AF65-F5344CB8AC3E}">
        <p14:creationId xmlns:p14="http://schemas.microsoft.com/office/powerpoint/2010/main" val="1236688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18</a:t>
            </a:fld>
            <a:endParaRPr lang="en-GB"/>
          </a:p>
        </p:txBody>
      </p:sp>
    </p:spTree>
    <p:extLst>
      <p:ext uri="{BB962C8B-B14F-4D97-AF65-F5344CB8AC3E}">
        <p14:creationId xmlns:p14="http://schemas.microsoft.com/office/powerpoint/2010/main" val="331153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4"/>
                </a:solidFill>
                <a:effectLst/>
                <a:latin typeface="Google Sans"/>
              </a:rPr>
              <a:t>At Preston Street, 54% of the school population are bilingual with 28 languages spoken across the school. </a:t>
            </a:r>
            <a:r>
              <a:rPr lang="en-GB" sz="1800" b="0" i="0" u="none" strike="noStrike" baseline="0" dirty="0">
                <a:solidFill>
                  <a:srgbClr val="000000"/>
                </a:solidFill>
                <a:latin typeface="Trebuchet MS" panose="020B0603020202020204" pitchFamily="34" charset="0"/>
              </a:rPr>
              <a:t>The three most commonly used languages, other than English, are Arabic, Cantonese, Urdu/Spanish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646464"/>
                </a:solidFill>
                <a:effectLst/>
                <a:latin typeface="Quicksand"/>
              </a:rPr>
              <a:t>Stories are one of the most versatile and powerful tools we have and the </a:t>
            </a:r>
            <a:r>
              <a:rPr lang="en-GB" b="0" i="0" dirty="0" err="1">
                <a:solidFill>
                  <a:srgbClr val="646464"/>
                </a:solidFill>
                <a:effectLst/>
                <a:latin typeface="Quicksand"/>
              </a:rPr>
              <a:t>Coorie</a:t>
            </a:r>
            <a:r>
              <a:rPr lang="en-GB" b="0" i="0" dirty="0">
                <a:solidFill>
                  <a:srgbClr val="646464"/>
                </a:solidFill>
                <a:effectLst/>
                <a:latin typeface="Quicksand"/>
              </a:rPr>
              <a:t>-in provides so many speaking and listening opportunities to support our EAL learners. As our sessions are for a parent/ carer to attend with their child, we have found this to be a supportive and inclusive environment where our families can share their own language and support each other with vocabulary and understanding of the 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646464"/>
              </a:solidFill>
              <a:effectLst/>
              <a:latin typeface="Quicksan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646464"/>
                </a:solidFill>
                <a:effectLst/>
                <a:latin typeface="Quicksand"/>
              </a:rPr>
              <a:t>For our EAL children, we have found choosing a story with a clear storyline and simple direct language has supported our learners. Picture books can help children learn about other cultures. We have also found using traditional tales and stories can be an ideal way of engaging children with EAL as its likely that they will be familiar with a version of the story.  This will help them to understand similarities and differences, which is a crucial thinking skill, and also to understand and develop language.</a:t>
            </a:r>
          </a:p>
          <a:p>
            <a:endParaRPr lang="en-GB" dirty="0"/>
          </a:p>
          <a:p>
            <a:r>
              <a:rPr lang="en-GB" dirty="0"/>
              <a:t>At Preston Street Primary our teachers have also been involved with a shared project with the EAL Team. In P1 we have been focussed on using a Story based approach where we work on the key strategies of:</a:t>
            </a:r>
          </a:p>
          <a:p>
            <a:r>
              <a:rPr lang="en-GB" dirty="0"/>
              <a:t>*Supporting Understanding text</a:t>
            </a:r>
          </a:p>
          <a:p>
            <a:r>
              <a:rPr lang="en-GB" dirty="0"/>
              <a:t>*Prediction </a:t>
            </a:r>
          </a:p>
          <a:p>
            <a:r>
              <a:rPr lang="en-GB" dirty="0"/>
              <a:t>*Developing vocabulary</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We have used the book Tiddler by Julia Donaldson to support this. The use of puppets, real life objects, picture sequencing and opportunities for choral rehearsal have all contributed to supporting the EAL learners to understand the story, learn knew vocabulary and predict what will happen in the story. These are strategies we have also adopted within our </a:t>
            </a:r>
            <a:r>
              <a:rPr lang="en-GB" dirty="0" err="1"/>
              <a:t>Coorie</a:t>
            </a:r>
            <a:r>
              <a:rPr lang="en-GB" dirty="0"/>
              <a:t>-in session.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 concept the EAL team have been developing is something called ‘’Trio Talk’ – this is used because talking in threes means a child who is new to English doesn’t feel he is under pressure to contribute to the discussions as he would be in a ‘two’ The child new to English can input when he/she feels able to contribute.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This shared project with the EAL team has enhanced the practice of our teachers and as a result means we have </a:t>
            </a:r>
            <a:r>
              <a:rPr lang="en-GB" b="0" i="0" dirty="0">
                <a:solidFill>
                  <a:srgbClr val="646464"/>
                </a:solidFill>
                <a:effectLst/>
                <a:latin typeface="Quicksand"/>
              </a:rPr>
              <a:t>different ways to support our EAL learners and their families. </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19</a:t>
            </a:fld>
            <a:endParaRPr lang="en-GB"/>
          </a:p>
        </p:txBody>
      </p:sp>
    </p:spTree>
    <p:extLst>
      <p:ext uri="{BB962C8B-B14F-4D97-AF65-F5344CB8AC3E}">
        <p14:creationId xmlns:p14="http://schemas.microsoft.com/office/powerpoint/2010/main" val="3978168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C079EF5-C0FA-4C9F-ACAB-67BA5FA98F9D}" type="slidenum">
              <a:rPr lang="en-GB" smtClean="0"/>
              <a:t>20</a:t>
            </a:fld>
            <a:endParaRPr lang="en-GB"/>
          </a:p>
        </p:txBody>
      </p:sp>
    </p:spTree>
    <p:extLst>
      <p:ext uri="{BB962C8B-B14F-4D97-AF65-F5344CB8AC3E}">
        <p14:creationId xmlns:p14="http://schemas.microsoft.com/office/powerpoint/2010/main" val="407308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22222"/>
                </a:solidFill>
                <a:effectLst/>
                <a:latin typeface="Indy Serif"/>
              </a:rPr>
              <a:t>The red hair gene could be on the way out due to global warming. The gene that yields red hair and pale skin is more sensitive to hot temperatures so if predictions of rising temperatures are correct evolution might cause it to regress.</a:t>
            </a:r>
          </a:p>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2</a:t>
            </a:fld>
            <a:endParaRPr lang="en-GB"/>
          </a:p>
        </p:txBody>
      </p:sp>
    </p:spTree>
    <p:extLst>
      <p:ext uri="{BB962C8B-B14F-4D97-AF65-F5344CB8AC3E}">
        <p14:creationId xmlns:p14="http://schemas.microsoft.com/office/powerpoint/2010/main" val="355874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little clip introduces </a:t>
            </a:r>
            <a:r>
              <a:rPr lang="en-GB" baseline="0" dirty="0" err="1"/>
              <a:t>Coorie</a:t>
            </a:r>
            <a:r>
              <a:rPr lang="en-GB" baseline="0" dirty="0"/>
              <a:t>-in perfectly.</a:t>
            </a:r>
          </a:p>
          <a:p>
            <a:endParaRPr lang="en-GB" baseline="0" dirty="0"/>
          </a:p>
          <a:p>
            <a:r>
              <a:rPr lang="en-GB" baseline="0" dirty="0"/>
              <a:t>You can see from that short clip, </a:t>
            </a:r>
            <a:r>
              <a:rPr lang="en-GB" baseline="0" dirty="0" err="1"/>
              <a:t>Coorie</a:t>
            </a:r>
            <a:r>
              <a:rPr lang="en-GB" baseline="0" dirty="0"/>
              <a:t>-in ticks so many boxes. </a:t>
            </a:r>
          </a:p>
          <a:p>
            <a:r>
              <a:rPr lang="en-GB" baseline="0" dirty="0"/>
              <a:t>It’s reading for enjoyment, family learning, parental engagement, closing the attainment gap to name a few.</a:t>
            </a:r>
          </a:p>
          <a:p>
            <a:r>
              <a:rPr lang="en-GB" baseline="0" dirty="0"/>
              <a:t>However, these were not at the fore front of our mind when we started it. Let me tell you about the rationale behind starting it.</a:t>
            </a:r>
          </a:p>
          <a:p>
            <a:endParaRPr lang="en-GB" baseline="0" dirty="0"/>
          </a:p>
          <a:p>
            <a:r>
              <a:rPr lang="en-GB" baseline="0" dirty="0"/>
              <a:t>My Hermie Heroes Pupil leadership group were conducting a study on bedtime routines. </a:t>
            </a:r>
          </a:p>
          <a:p>
            <a:r>
              <a:rPr lang="en-GB" baseline="0" dirty="0"/>
              <a:t>They asked children what they did in the hour before they went to bed to go to sleep. </a:t>
            </a:r>
          </a:p>
          <a:p>
            <a:r>
              <a:rPr lang="en-GB" baseline="0" dirty="0"/>
              <a:t>Let’s see if you can predict the results of their study.</a:t>
            </a:r>
          </a:p>
          <a:p>
            <a:endParaRPr lang="en-GB" baseline="0" dirty="0"/>
          </a:p>
          <a:p>
            <a:r>
              <a:rPr lang="en-GB" baseline="0" dirty="0"/>
              <a:t>KAHOOT</a:t>
            </a:r>
          </a:p>
          <a:p>
            <a:r>
              <a:rPr lang="en-GB" baseline="0" dirty="0"/>
              <a:t>1. What percentage of the whole school read a book by themselves?</a:t>
            </a:r>
          </a:p>
          <a:p>
            <a:r>
              <a:rPr lang="en-GB" baseline="0" dirty="0"/>
              <a:t>2. What percentage used technology?</a:t>
            </a:r>
          </a:p>
          <a:p>
            <a:r>
              <a:rPr lang="en-GB" baseline="0" dirty="0"/>
              <a:t>3.What percentage shared a bedtime story with a family member?</a:t>
            </a:r>
          </a:p>
          <a:p>
            <a:r>
              <a:rPr lang="en-GB" baseline="0" dirty="0"/>
              <a:t>4. What percentage did something else? (toys, draw, </a:t>
            </a:r>
            <a:r>
              <a:rPr lang="en-GB" b="1" baseline="0" dirty="0"/>
              <a:t>music)</a:t>
            </a:r>
          </a:p>
          <a:p>
            <a:endParaRPr lang="en-GB" b="1" baseline="0" dirty="0"/>
          </a:p>
          <a:p>
            <a:r>
              <a:rPr lang="en-GB" b="1" baseline="0" dirty="0"/>
              <a:t>Now P1&amp;P2</a:t>
            </a:r>
          </a:p>
          <a:p>
            <a:r>
              <a:rPr lang="en-GB" baseline="0" dirty="0"/>
              <a:t>1. What percentage of the whole school read a book by themselves?</a:t>
            </a:r>
          </a:p>
          <a:p>
            <a:r>
              <a:rPr lang="en-GB" baseline="0" dirty="0"/>
              <a:t>2. What percentage used technology?</a:t>
            </a:r>
          </a:p>
          <a:p>
            <a:r>
              <a:rPr lang="en-GB" baseline="0" dirty="0"/>
              <a:t>3.What percentage shared a bedtime story with a family member?</a:t>
            </a:r>
          </a:p>
          <a:p>
            <a:r>
              <a:rPr lang="en-GB" baseline="0" dirty="0"/>
              <a:t>4. What percentage did something else? (toys, draw, </a:t>
            </a:r>
            <a:r>
              <a:rPr lang="en-GB" b="1" baseline="0" dirty="0"/>
              <a:t>music)</a:t>
            </a:r>
          </a:p>
          <a:p>
            <a:endParaRPr lang="en-GB" b="0" baseline="0" dirty="0"/>
          </a:p>
          <a:p>
            <a:r>
              <a:rPr lang="en-GB" baseline="0" dirty="0"/>
              <a:t>Let’s recap.</a:t>
            </a:r>
          </a:p>
        </p:txBody>
      </p:sp>
      <p:sp>
        <p:nvSpPr>
          <p:cNvPr id="4" name="Slide Number Placeholder 3"/>
          <p:cNvSpPr>
            <a:spLocks noGrp="1"/>
          </p:cNvSpPr>
          <p:nvPr>
            <p:ph type="sldNum" sz="quarter" idx="10"/>
          </p:nvPr>
        </p:nvSpPr>
        <p:spPr/>
        <p:txBody>
          <a:bodyPr/>
          <a:lstStyle/>
          <a:p>
            <a:fld id="{2C079EF5-C0FA-4C9F-ACAB-67BA5FA98F9D}" type="slidenum">
              <a:rPr lang="en-GB" smtClean="0"/>
              <a:t>3</a:t>
            </a:fld>
            <a:endParaRPr lang="en-GB"/>
          </a:p>
        </p:txBody>
      </p:sp>
    </p:spTree>
    <p:extLst>
      <p:ext uri="{BB962C8B-B14F-4D97-AF65-F5344CB8AC3E}">
        <p14:creationId xmlns:p14="http://schemas.microsoft.com/office/powerpoint/2010/main" val="105734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Bedtime</a:t>
            </a:r>
            <a:r>
              <a:rPr lang="en-GB" baseline="0" dirty="0"/>
              <a:t> stories were facing extinction. Like all endangered species, needed help to ensure its survival. </a:t>
            </a:r>
          </a:p>
          <a:p>
            <a:r>
              <a:rPr lang="en-GB" baseline="0" dirty="0"/>
              <a:t>Two pronged approach;</a:t>
            </a:r>
          </a:p>
          <a:p>
            <a:pPr marL="228600" indent="-228600">
              <a:buAutoNum type="arabicPeriod"/>
            </a:pPr>
            <a:r>
              <a:rPr lang="en-GB" baseline="0" dirty="0"/>
              <a:t>Family reading session</a:t>
            </a:r>
          </a:p>
          <a:p>
            <a:pPr marL="228600" indent="-228600">
              <a:buAutoNum type="arabicPeriod"/>
            </a:pPr>
            <a:r>
              <a:rPr lang="en-GB" baseline="0" dirty="0" err="1"/>
              <a:t>Coorie</a:t>
            </a:r>
            <a:r>
              <a:rPr lang="en-GB" baseline="0" dirty="0"/>
              <a:t>-in bedtime story channel</a:t>
            </a:r>
          </a:p>
          <a:p>
            <a:pPr marL="0" indent="0">
              <a:buNone/>
            </a:pPr>
            <a:r>
              <a:rPr lang="en-GB" baseline="0" dirty="0"/>
              <a:t>Lisa talk about Family reading sessions.</a:t>
            </a:r>
          </a:p>
        </p:txBody>
      </p:sp>
      <p:sp>
        <p:nvSpPr>
          <p:cNvPr id="4" name="Slide Number Placeholder 3"/>
          <p:cNvSpPr>
            <a:spLocks noGrp="1"/>
          </p:cNvSpPr>
          <p:nvPr>
            <p:ph type="sldNum" sz="quarter" idx="10"/>
          </p:nvPr>
        </p:nvSpPr>
        <p:spPr/>
        <p:txBody>
          <a:bodyPr/>
          <a:lstStyle/>
          <a:p>
            <a:fld id="{2C079EF5-C0FA-4C9F-ACAB-67BA5FA98F9D}" type="slidenum">
              <a:rPr lang="en-GB" smtClean="0"/>
              <a:t>5</a:t>
            </a:fld>
            <a:endParaRPr lang="en-GB"/>
          </a:p>
        </p:txBody>
      </p:sp>
    </p:spTree>
    <p:extLst>
      <p:ext uri="{BB962C8B-B14F-4D97-AF65-F5344CB8AC3E}">
        <p14:creationId xmlns:p14="http://schemas.microsoft.com/office/powerpoint/2010/main" val="393707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dirty="0">
                <a:solidFill>
                  <a:schemeClr val="tx1"/>
                </a:solidFill>
                <a:effectLst/>
                <a:latin typeface="+mn-lt"/>
                <a:ea typeface="+mn-ea"/>
                <a:cs typeface="+mn-cs"/>
              </a:rPr>
              <a:t>Early Literacy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Learning to read and write doesn't start in nursery or Primary 1. Developing language and literacy skills begins at birth through everyday loving interactions, such as sharing books, telling stories, singing songs and talking to one another. Fewer children are coming to school with experience of these kind of interactions.</a:t>
            </a: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It helps with their ability to understand words, use their imagination and develop their speech, as well as being something they really enjoy.</a:t>
            </a: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language is the vital stepping stone to literacy and there is very clear evidence that poverty and deprivation continue to impact on children's ability to read well. Illiteracy impacts on all areas of a child's life.</a:t>
            </a: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dirty="0"/>
              <a:t>Children need </a:t>
            </a:r>
            <a:r>
              <a:rPr lang="en-GB" sz="1200" b="1" dirty="0"/>
              <a:t>parents</a:t>
            </a:r>
            <a:r>
              <a:rPr lang="en-GB" sz="1200" dirty="0"/>
              <a:t> to be their </a:t>
            </a:r>
            <a:r>
              <a:rPr lang="en-GB" sz="1200" b="1" dirty="0"/>
              <a:t>reading role</a:t>
            </a:r>
            <a:r>
              <a:rPr lang="en-GB" sz="1200" dirty="0"/>
              <a:t> models. Interestingly, a recent survey by the National Literacy Trust found that </a:t>
            </a:r>
            <a:r>
              <a:rPr lang="en-GB" b="0" i="0" dirty="0">
                <a:effectLst/>
                <a:latin typeface="pt-sans"/>
              </a:rPr>
              <a:t>Role models are an important influence in children and young people’s lives. This report looks at children and young people’s role models more closely to identify who they look up to, and what seeing their role model read would make them think or feel about reading. </a:t>
            </a:r>
          </a:p>
          <a:p>
            <a:pPr marL="171450" lvl="0" indent="-171450">
              <a:buFont typeface="Arial" panose="020B0604020202020204" pitchFamily="34" charset="0"/>
              <a:buChar char="•"/>
            </a:pPr>
            <a:r>
              <a:rPr lang="en-GB" b="0" i="0" dirty="0">
                <a:effectLst/>
                <a:latin typeface="pt-sans"/>
              </a:rPr>
              <a:t>The survey found that celebrity role models, including YouTubers, have become more prevalent than they were a decade ago, parents continue to be the most important role models for children and young people.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2C079EF5-C0FA-4C9F-ACAB-67BA5FA98F9D}" type="slidenum">
              <a:rPr lang="en-GB" smtClean="0"/>
              <a:t>6</a:t>
            </a:fld>
            <a:endParaRPr lang="en-GB"/>
          </a:p>
        </p:txBody>
      </p:sp>
    </p:spTree>
    <p:extLst>
      <p:ext uri="{BB962C8B-B14F-4D97-AF65-F5344CB8AC3E}">
        <p14:creationId xmlns:p14="http://schemas.microsoft.com/office/powerpoint/2010/main" val="329260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familiar structure of our sessions is a key to it’s success. Each week we follow the same format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story is different every week. We link in with class teachers and practitioners to find out if there is an interest in the classroom or a particular author the children are enjoying. In my sessions at Preston Street, I tend to focus on stories which have an emphasis on repetition, rhythm and rhyme. </a:t>
            </a:r>
            <a:r>
              <a:rPr lang="en-GB" b="0" i="0" dirty="0">
                <a:solidFill>
                  <a:srgbClr val="202124"/>
                </a:solidFill>
                <a:effectLst/>
                <a:latin typeface="Google Sans"/>
              </a:rPr>
              <a:t>Rhyming helps babies and children learn about words, sounds and language formation. Hearing and using rhyme, rhythm and repetition </a:t>
            </a:r>
            <a:r>
              <a:rPr lang="en-GB" b="0" i="0" dirty="0">
                <a:solidFill>
                  <a:srgbClr val="040C28"/>
                </a:solidFill>
                <a:effectLst/>
                <a:latin typeface="Google Sans"/>
              </a:rPr>
              <a:t>helps children develop early literacy skills</a:t>
            </a:r>
            <a:r>
              <a:rPr lang="en-GB" b="0" i="0" dirty="0">
                <a:solidFill>
                  <a:srgbClr val="202124"/>
                </a:solidFill>
                <a:effectLst/>
                <a:latin typeface="Google Sans"/>
              </a:rPr>
              <a:t>. The repetition of words, ideas and skills is important for early brain development, as it creates secure foundations for early learning. At Hermitage Park, their focus is on boosting vocabulary which Lisa will explain more about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Google Sans"/>
              </a:rPr>
              <a:t>Within our sessions, Lisa and I model reading aloud. Reading books aloud to children </a:t>
            </a:r>
            <a:r>
              <a:rPr lang="en-GB" b="0" i="0" dirty="0">
                <a:solidFill>
                  <a:srgbClr val="040C28"/>
                </a:solidFill>
                <a:effectLst/>
                <a:latin typeface="Google Sans"/>
              </a:rPr>
              <a:t>stimulates their imagination and expands their understanding of the world</a:t>
            </a:r>
            <a:r>
              <a:rPr lang="en-GB" b="0" i="0" dirty="0">
                <a:solidFill>
                  <a:srgbClr val="202124"/>
                </a:solidFill>
                <a:effectLst/>
                <a:latin typeface="Google Sans"/>
              </a:rPr>
              <a:t>. It helps them develop language and listening skills and prepares them to understand the written 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Google Sans"/>
              </a:rPr>
              <a:t>Our shared craft activity is another bonding experience for parent/carer and child and is another way a child’s literacy skills can be developed further through the conversation which occurs.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Google Sans"/>
              </a:rPr>
              <a:t>Offering time at the end for the opportunity to read a book together is another highlight of our sessions. It places a value on looking after books, reading for enjoyment and that important aspect of the chance to ‘</a:t>
            </a:r>
            <a:r>
              <a:rPr lang="en-GB" b="0" i="0" dirty="0" err="1">
                <a:solidFill>
                  <a:srgbClr val="202124"/>
                </a:solidFill>
                <a:effectLst/>
                <a:latin typeface="Google Sans"/>
              </a:rPr>
              <a:t>coorie</a:t>
            </a:r>
            <a:r>
              <a:rPr lang="en-GB" b="0" i="0" dirty="0">
                <a:solidFill>
                  <a:srgbClr val="202124"/>
                </a:solidFill>
                <a:effectLst/>
                <a:latin typeface="Google Sans"/>
              </a:rPr>
              <a:t>-in’ and share a story together. </a:t>
            </a:r>
          </a:p>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7</a:t>
            </a:fld>
            <a:endParaRPr lang="en-GB"/>
          </a:p>
        </p:txBody>
      </p:sp>
    </p:spTree>
    <p:extLst>
      <p:ext uri="{BB962C8B-B14F-4D97-AF65-F5344CB8AC3E}">
        <p14:creationId xmlns:p14="http://schemas.microsoft.com/office/powerpoint/2010/main" val="91311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worked with our digital learning team to set up our own ‘</a:t>
            </a:r>
            <a:r>
              <a:rPr lang="en-GB" dirty="0" err="1"/>
              <a:t>Coorie</a:t>
            </a:r>
            <a:r>
              <a:rPr lang="en-GB" dirty="0"/>
              <a:t>-in digital bedtime story channel.</a:t>
            </a:r>
          </a:p>
          <a:p>
            <a:r>
              <a:rPr lang="en-GB" dirty="0"/>
              <a:t>-Logistics of copyright and safeguarding (no children allowed in it)</a:t>
            </a:r>
          </a:p>
          <a:p>
            <a:r>
              <a:rPr lang="en-GB" dirty="0"/>
              <a:t>-Staff, authors, celebrities, Hibs, politicians read favourite bedtime story, we recorded it then sent private link.</a:t>
            </a:r>
          </a:p>
          <a:p>
            <a:r>
              <a:rPr lang="en-GB" dirty="0"/>
              <a:t>-Criticism that yet more technology, but found was watched it together, then encouraged them to pick up a book</a:t>
            </a:r>
          </a:p>
          <a:p>
            <a:endParaRPr lang="en-GB" dirty="0"/>
          </a:p>
          <a:p>
            <a:r>
              <a:rPr lang="en-GB" dirty="0"/>
              <a:t>Here are some examples…</a:t>
            </a:r>
          </a:p>
        </p:txBody>
      </p:sp>
      <p:sp>
        <p:nvSpPr>
          <p:cNvPr id="4" name="Slide Number Placeholder 3"/>
          <p:cNvSpPr>
            <a:spLocks noGrp="1"/>
          </p:cNvSpPr>
          <p:nvPr>
            <p:ph type="sldNum" sz="quarter" idx="10"/>
          </p:nvPr>
        </p:nvSpPr>
        <p:spPr/>
        <p:txBody>
          <a:bodyPr/>
          <a:lstStyle/>
          <a:p>
            <a:fld id="{2C079EF5-C0FA-4C9F-ACAB-67BA5FA98F9D}" type="slidenum">
              <a:rPr lang="en-GB" smtClean="0"/>
              <a:t>8</a:t>
            </a:fld>
            <a:endParaRPr lang="en-GB"/>
          </a:p>
        </p:txBody>
      </p:sp>
    </p:spTree>
    <p:extLst>
      <p:ext uri="{BB962C8B-B14F-4D97-AF65-F5344CB8AC3E}">
        <p14:creationId xmlns:p14="http://schemas.microsoft.com/office/powerpoint/2010/main" val="153954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Lisa is about to talk about the impact of our </a:t>
            </a:r>
            <a:r>
              <a:rPr lang="en-GB" sz="1200" b="0" i="0" kern="1200" dirty="0" err="1">
                <a:solidFill>
                  <a:schemeClr val="tx1"/>
                </a:solidFill>
                <a:effectLst/>
                <a:latin typeface="+mn-lt"/>
                <a:ea typeface="+mn-ea"/>
                <a:cs typeface="+mn-cs"/>
              </a:rPr>
              <a:t>Coorie</a:t>
            </a:r>
            <a:r>
              <a:rPr lang="en-GB" sz="1200" b="0" i="0" kern="1200" dirty="0">
                <a:solidFill>
                  <a:schemeClr val="tx1"/>
                </a:solidFill>
                <a:effectLst/>
                <a:latin typeface="+mn-lt"/>
                <a:ea typeface="+mn-ea"/>
                <a:cs typeface="+mn-cs"/>
              </a:rPr>
              <a:t>-in. </a:t>
            </a:r>
          </a:p>
          <a:p>
            <a:r>
              <a:rPr lang="en-GB" sz="1200" b="0" i="0" kern="1200" dirty="0">
                <a:solidFill>
                  <a:schemeClr val="tx1"/>
                </a:solidFill>
                <a:effectLst/>
                <a:latin typeface="+mn-lt"/>
                <a:ea typeface="+mn-ea"/>
                <a:cs typeface="+mn-cs"/>
              </a:rPr>
              <a:t>Firstly it attracted international press coverage.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Don said: “Of course, a story on screen isn’t the same as sharing a book in person with a child at bedtime.</a:t>
            </a:r>
          </a:p>
          <a:p>
            <a:r>
              <a:rPr lang="en-GB" sz="1200" b="0" i="0" kern="1200" dirty="0">
                <a:solidFill>
                  <a:schemeClr val="tx1"/>
                </a:solidFill>
                <a:effectLst/>
                <a:latin typeface="+mn-lt"/>
                <a:ea typeface="+mn-ea"/>
                <a:cs typeface="+mn-cs"/>
              </a:rPr>
              <a:t>“But this is a creative way to harness the opportunities provided by new technology to address an issue created by the stress of modern life.</a:t>
            </a:r>
          </a:p>
          <a:p>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Coorie</a:t>
            </a:r>
            <a:r>
              <a:rPr lang="en-GB" sz="1200" b="0" i="0" kern="1200" dirty="0">
                <a:solidFill>
                  <a:schemeClr val="tx1"/>
                </a:solidFill>
                <a:effectLst/>
                <a:latin typeface="+mn-lt"/>
                <a:ea typeface="+mn-ea"/>
                <a:cs typeface="+mn-cs"/>
              </a:rPr>
              <a:t>-in will offer bedtime stories that can be enjoyed by children every night. This is a great idea by Hermitage Park and I’m delighted to be taking part.”</a:t>
            </a:r>
          </a:p>
          <a:p>
            <a:endParaRPr lang="en-GB" dirty="0"/>
          </a:p>
          <a:p>
            <a:r>
              <a:rPr lang="en-GB" dirty="0"/>
              <a:t>Now more details on impact.</a:t>
            </a:r>
          </a:p>
        </p:txBody>
      </p:sp>
      <p:sp>
        <p:nvSpPr>
          <p:cNvPr id="4" name="Slide Number Placeholder 3"/>
          <p:cNvSpPr>
            <a:spLocks noGrp="1"/>
          </p:cNvSpPr>
          <p:nvPr>
            <p:ph type="sldNum" sz="quarter" idx="10"/>
          </p:nvPr>
        </p:nvSpPr>
        <p:spPr/>
        <p:txBody>
          <a:bodyPr/>
          <a:lstStyle/>
          <a:p>
            <a:fld id="{2C079EF5-C0FA-4C9F-ACAB-67BA5FA98F9D}" type="slidenum">
              <a:rPr lang="en-GB" smtClean="0"/>
              <a:t>9</a:t>
            </a:fld>
            <a:endParaRPr lang="en-GB"/>
          </a:p>
        </p:txBody>
      </p:sp>
    </p:spTree>
    <p:extLst>
      <p:ext uri="{BB962C8B-B14F-4D97-AF65-F5344CB8AC3E}">
        <p14:creationId xmlns:p14="http://schemas.microsoft.com/office/powerpoint/2010/main" val="338424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After the initial session we conducted a Parent/Carer Survey asking views on our ‘</a:t>
            </a:r>
            <a:r>
              <a:rPr lang="en-GB" sz="1200" dirty="0" err="1"/>
              <a:t>Coorie</a:t>
            </a:r>
            <a:r>
              <a:rPr lang="en-GB" sz="1200" dirty="0"/>
              <a:t>-in’ initiative. </a:t>
            </a:r>
          </a:p>
          <a:p>
            <a:endParaRPr lang="en-GB" sz="1200" dirty="0"/>
          </a:p>
          <a:p>
            <a:pPr marL="171450" indent="-171450">
              <a:buFont typeface="Arial" panose="020B0604020202020204" pitchFamily="34" charset="0"/>
              <a:buChar char="•"/>
            </a:pPr>
            <a:r>
              <a:rPr lang="en-GB" sz="1200" b="1" dirty="0"/>
              <a:t>All</a:t>
            </a:r>
            <a:r>
              <a:rPr lang="en-GB" sz="1200" dirty="0"/>
              <a:t> the families surveyed said they felt their child’s interest in books had increased since attending the sessions.</a:t>
            </a:r>
          </a:p>
          <a:p>
            <a:pPr marL="171450" indent="-171450">
              <a:buFont typeface="Arial" panose="020B0604020202020204" pitchFamily="34" charset="0"/>
              <a:buChar char="•"/>
            </a:pPr>
            <a:r>
              <a:rPr lang="en-GB" sz="1200" dirty="0"/>
              <a:t>They were extremely positive about the structure and delivery of the family storytelling sessions</a:t>
            </a:r>
            <a:r>
              <a:rPr lang="en-GB" dirty="0"/>
              <a:t>. </a:t>
            </a:r>
          </a:p>
          <a:p>
            <a:pPr marL="171450" indent="-171450">
              <a:buFont typeface="Arial" panose="020B0604020202020204" pitchFamily="34" charset="0"/>
              <a:buChar char="•"/>
            </a:pPr>
            <a:r>
              <a:rPr lang="en-GB" dirty="0"/>
              <a:t>Felt their confidence in selecting appropriate stories for their child had increased.</a:t>
            </a:r>
          </a:p>
          <a:p>
            <a:pPr marL="171450" indent="-171450">
              <a:buFont typeface="Arial" panose="020B0604020202020204" pitchFamily="34" charset="0"/>
              <a:buChar char="•"/>
            </a:pPr>
            <a:r>
              <a:rPr lang="en-GB" dirty="0"/>
              <a:t>Their understanding of how to share and deliver a story to their child had also improved </a:t>
            </a:r>
          </a:p>
          <a:p>
            <a:endParaRPr lang="en-GB" dirty="0"/>
          </a:p>
        </p:txBody>
      </p:sp>
      <p:sp>
        <p:nvSpPr>
          <p:cNvPr id="4" name="Slide Number Placeholder 3"/>
          <p:cNvSpPr>
            <a:spLocks noGrp="1"/>
          </p:cNvSpPr>
          <p:nvPr>
            <p:ph type="sldNum" sz="quarter" idx="5"/>
          </p:nvPr>
        </p:nvSpPr>
        <p:spPr/>
        <p:txBody>
          <a:bodyPr/>
          <a:lstStyle/>
          <a:p>
            <a:fld id="{2C079EF5-C0FA-4C9F-ACAB-67BA5FA98F9D}" type="slidenum">
              <a:rPr lang="en-GB" smtClean="0"/>
              <a:t>10</a:t>
            </a:fld>
            <a:endParaRPr lang="en-GB"/>
          </a:p>
        </p:txBody>
      </p:sp>
    </p:spTree>
    <p:extLst>
      <p:ext uri="{BB962C8B-B14F-4D97-AF65-F5344CB8AC3E}">
        <p14:creationId xmlns:p14="http://schemas.microsoft.com/office/powerpoint/2010/main" val="70152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09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705123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2660358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2857752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220624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F76A25-7765-4835-BF1A-B5BE0338CC38}" type="datetimeFigureOut">
              <a:rPr lang="en-GB" smtClean="0"/>
              <a:t>15/03/2023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5212BC-1E51-41F4-86D9-DA5CD4D3A5E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40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F76A25-7765-4835-BF1A-B5BE0338CC38}" type="datetimeFigureOut">
              <a:rPr lang="en-GB" smtClean="0"/>
              <a:t>15/03/2023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317045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F76A25-7765-4835-BF1A-B5BE0338CC38}" type="datetimeFigureOut">
              <a:rPr lang="en-GB" smtClean="0"/>
              <a:t>15/03/2023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134608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F76A25-7765-4835-BF1A-B5BE0338CC38}" type="datetimeFigureOut">
              <a:rPr lang="en-GB" smtClean="0"/>
              <a:t>15/03/2023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567941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6F76A25-7765-4835-BF1A-B5BE0338CC38}" type="datetimeFigureOut">
              <a:rPr lang="en-GB" smtClean="0"/>
              <a:t>15/03/2023</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4166811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6F76A25-7765-4835-BF1A-B5BE0338CC38}" type="datetimeFigureOut">
              <a:rPr lang="en-GB" smtClean="0"/>
              <a:t>15/03/2023</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5212BC-1E51-41F4-86D9-DA5CD4D3A5EE}" type="slidenum">
              <a:rPr lang="en-GB" smtClean="0"/>
              <a:t>‹#›</a:t>
            </a:fld>
            <a:endParaRPr lang="en-GB"/>
          </a:p>
        </p:txBody>
      </p:sp>
    </p:spTree>
    <p:extLst>
      <p:ext uri="{BB962C8B-B14F-4D97-AF65-F5344CB8AC3E}">
        <p14:creationId xmlns:p14="http://schemas.microsoft.com/office/powerpoint/2010/main" val="1744037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F76A25-7765-4835-BF1A-B5BE0338CC38}" type="datetimeFigureOut">
              <a:rPr lang="en-GB" smtClean="0"/>
              <a:t>15/03/2023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5212BC-1E51-41F4-86D9-DA5CD4D3A5EE}" type="slidenum">
              <a:rPr lang="en-GB" smtClean="0"/>
              <a:t>‹#›</a:t>
            </a:fld>
            <a:endParaRPr lang="en-GB"/>
          </a:p>
        </p:txBody>
      </p:sp>
    </p:spTree>
    <p:extLst>
      <p:ext uri="{BB962C8B-B14F-4D97-AF65-F5344CB8AC3E}">
        <p14:creationId xmlns:p14="http://schemas.microsoft.com/office/powerpoint/2010/main" val="740893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F76A25-7765-4835-BF1A-B5BE0338CC38}" type="datetimeFigureOut">
              <a:rPr lang="en-GB" smtClean="0"/>
              <a:t>15/03/2023</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5212BC-1E51-41F4-86D9-DA5CD4D3A5EE}"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791313"/>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17.jpeg"/><Relationship Id="rId4" Type="http://schemas.openxmlformats.org/officeDocument/2006/relationships/image" Target="../media/image45.jpg"/><Relationship Id="rId9" Type="http://schemas.openxmlformats.org/officeDocument/2006/relationships/image" Target="../media/image48.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hyperlink" Target="https://twitter.com/ScotGovEdu/status/1130487844462481411?s=20" TargetMode="External"/><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video" Target="https://www.youtube.com/embed/thCPbEFu8p4?feature=oembed" TargetMode="External"/><Relationship Id="rId7" Type="http://schemas.openxmlformats.org/officeDocument/2006/relationships/notesSlide" Target="../notesSlides/notesSlide7.xml"/><Relationship Id="rId12" Type="http://schemas.openxmlformats.org/officeDocument/2006/relationships/image" Target="../media/image23.jpeg"/><Relationship Id="rId2" Type="http://schemas.openxmlformats.org/officeDocument/2006/relationships/video" Target="https://www.youtube.com/embed/olpILc_yphM?feature=oembed" TargetMode="External"/><Relationship Id="rId1" Type="http://schemas.openxmlformats.org/officeDocument/2006/relationships/video" Target="https://www.youtube.com/embed/FUglMDaF-vg?start=1&amp;feature=oembed" TargetMode="External"/><Relationship Id="rId6" Type="http://schemas.openxmlformats.org/officeDocument/2006/relationships/slideLayout" Target="../slideLayouts/slideLayout12.xml"/><Relationship Id="rId11" Type="http://schemas.openxmlformats.org/officeDocument/2006/relationships/image" Target="../media/image22.jpeg"/><Relationship Id="rId5" Type="http://schemas.openxmlformats.org/officeDocument/2006/relationships/video" Target="https://www.youtube.com/embed/37iwwnTbeXo?feature=oembed" TargetMode="External"/><Relationship Id="rId10" Type="http://schemas.openxmlformats.org/officeDocument/2006/relationships/image" Target="../media/image21.jpeg"/><Relationship Id="rId4" Type="http://schemas.openxmlformats.org/officeDocument/2006/relationships/video" Target="https://www.youtube.com/embed/ZGAhdBH6sh8?feature=oembed" TargetMode="Externa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B7610-EF9D-4709-A8CF-B9EF69F12284}"/>
              </a:ext>
            </a:extLst>
          </p:cNvPr>
          <p:cNvSpPr>
            <a:spLocks noGrp="1"/>
          </p:cNvSpPr>
          <p:nvPr>
            <p:ph type="ctrTitle"/>
          </p:nvPr>
        </p:nvSpPr>
        <p:spPr>
          <a:xfrm>
            <a:off x="633999" y="4550229"/>
            <a:ext cx="10909073" cy="1057655"/>
          </a:xfrm>
        </p:spPr>
        <p:txBody>
          <a:bodyPr>
            <a:normAutofit fontScale="90000"/>
          </a:bodyPr>
          <a:lstStyle/>
          <a:p>
            <a:br>
              <a:rPr lang="en-GB" sz="1500" cap="none">
                <a:latin typeface="Arial" panose="020B0604020202020204" pitchFamily="34" charset="0"/>
                <a:cs typeface="Arial" panose="020B0604020202020204" pitchFamily="34" charset="0"/>
              </a:rPr>
            </a:br>
            <a:br>
              <a:rPr lang="en-GB" sz="1500" cap="none">
                <a:latin typeface="Arial" panose="020B0604020202020204" pitchFamily="34" charset="0"/>
                <a:cs typeface="Arial" panose="020B0604020202020204" pitchFamily="34" charset="0"/>
              </a:rPr>
            </a:br>
            <a:br>
              <a:rPr lang="en-GB" sz="1500" cap="none">
                <a:latin typeface="Arial" panose="020B0604020202020204" pitchFamily="34" charset="0"/>
                <a:cs typeface="Arial" panose="020B0604020202020204" pitchFamily="34" charset="0"/>
              </a:rPr>
            </a:br>
            <a:br>
              <a:rPr lang="en-GB" sz="1500" cap="none">
                <a:latin typeface="Arial" panose="020B0604020202020204" pitchFamily="34" charset="0"/>
                <a:cs typeface="Arial" panose="020B0604020202020204" pitchFamily="34" charset="0"/>
              </a:rPr>
            </a:br>
            <a:endParaRPr lang="en-GB" sz="1500" i="1" cap="none">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F37229C-AB58-A9C1-4A53-DD80AB8043CD}"/>
              </a:ext>
            </a:extLst>
          </p:cNvPr>
          <p:cNvPicPr/>
          <p:nvPr/>
        </p:nvPicPr>
        <p:blipFill>
          <a:blip r:embed="rId3">
            <a:extLst>
              <a:ext uri="{28A0092B-C50C-407E-A947-70E740481C1C}">
                <a14:useLocalDpi xmlns:a14="http://schemas.microsoft.com/office/drawing/2010/main" val="0"/>
              </a:ext>
            </a:extLst>
          </a:blip>
          <a:stretch>
            <a:fillRect/>
          </a:stretch>
        </p:blipFill>
        <p:spPr>
          <a:xfrm>
            <a:off x="581811" y="182880"/>
            <a:ext cx="3202132" cy="4300865"/>
          </a:xfrm>
          <a:prstGeom prst="rect">
            <a:avLst/>
          </a:prstGeom>
          <a:solidFill>
            <a:schemeClr val="tx1"/>
          </a:solidFill>
        </p:spPr>
      </p:pic>
      <p:sp>
        <p:nvSpPr>
          <p:cNvPr id="33" name="Rectangle 32">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0CB2593-BFAB-1FB1-C34E-FD21F17B7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607" y="886968"/>
            <a:ext cx="3312785" cy="3108960"/>
          </a:xfrm>
          <a:prstGeom prst="rect">
            <a:avLst/>
          </a:prstGeom>
        </p:spPr>
      </p:pic>
      <p:sp>
        <p:nvSpPr>
          <p:cNvPr id="35" name="Rectangle 34">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website&#10;&#10;Description automatically generated">
            <a:extLst>
              <a:ext uri="{FF2B5EF4-FFF2-40B4-BE49-F238E27FC236}">
                <a16:creationId xmlns:a16="http://schemas.microsoft.com/office/drawing/2014/main" id="{7DAE03D1-F58A-5F10-B727-F0175D384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1396" y="222286"/>
            <a:ext cx="3247669" cy="4291257"/>
          </a:xfrm>
          <a:prstGeom prst="rect">
            <a:avLst/>
          </a:prstGeom>
        </p:spPr>
      </p:pic>
      <p:cxnSp>
        <p:nvCxnSpPr>
          <p:cNvPr id="37" name="Straight Connector 36">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Subtitle 11">
            <a:extLst>
              <a:ext uri="{FF2B5EF4-FFF2-40B4-BE49-F238E27FC236}">
                <a16:creationId xmlns:a16="http://schemas.microsoft.com/office/drawing/2014/main" id="{C296C035-0CF5-F621-E3A5-7112FD412782}"/>
              </a:ext>
            </a:extLst>
          </p:cNvPr>
          <p:cNvSpPr>
            <a:spLocks noGrp="1"/>
          </p:cNvSpPr>
          <p:nvPr>
            <p:ph type="subTitle" idx="1"/>
          </p:nvPr>
        </p:nvSpPr>
        <p:spPr>
          <a:xfrm>
            <a:off x="339417" y="4580027"/>
            <a:ext cx="11278938" cy="1714882"/>
          </a:xfrm>
          <a:solidFill>
            <a:schemeClr val="bg1"/>
          </a:solidFill>
        </p:spPr>
        <p:txBody>
          <a:bodyPr>
            <a:noAutofit/>
          </a:bodyPr>
          <a:lstStyle/>
          <a:p>
            <a:pPr algn="ctr"/>
            <a:r>
              <a:rPr lang="en-GB" sz="2200" b="1" i="1" dirty="0" err="1">
                <a:latin typeface="+mn-lt"/>
              </a:rPr>
              <a:t>Coorie</a:t>
            </a:r>
            <a:r>
              <a:rPr lang="en-GB" sz="2200" b="1" i="1" dirty="0">
                <a:latin typeface="+mn-lt"/>
              </a:rPr>
              <a:t>-in</a:t>
            </a:r>
          </a:p>
          <a:p>
            <a:pPr algn="ctr"/>
            <a:r>
              <a:rPr lang="en-GB" sz="2200" b="1" i="1" cap="none" dirty="0">
                <a:latin typeface="+mn-lt"/>
              </a:rPr>
              <a:t>One school’s bid to save bedtime stories from extinction</a:t>
            </a:r>
          </a:p>
          <a:p>
            <a:pPr algn="ctr"/>
            <a:r>
              <a:rPr lang="en-GB" sz="2000" b="1" cap="none" dirty="0">
                <a:latin typeface="+mn-lt"/>
              </a:rPr>
              <a:t>Lisa Black – Acting Head Teacher, Hermitage Park Primary</a:t>
            </a:r>
          </a:p>
          <a:p>
            <a:pPr algn="ctr"/>
            <a:r>
              <a:rPr lang="en-GB" sz="2000" b="1" cap="none" dirty="0">
                <a:latin typeface="+mn-lt"/>
              </a:rPr>
              <a:t>Lisa McLaughlin – Principal Teacher, Preston Street Primary/ Hope Cottage Nursery</a:t>
            </a:r>
          </a:p>
        </p:txBody>
      </p:sp>
    </p:spTree>
    <p:extLst>
      <p:ext uri="{BB962C8B-B14F-4D97-AF65-F5344CB8AC3E}">
        <p14:creationId xmlns:p14="http://schemas.microsoft.com/office/powerpoint/2010/main" val="1744335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5B6C-C548-4401-A226-79C28FA1ED3C}"/>
              </a:ext>
            </a:extLst>
          </p:cNvPr>
          <p:cNvSpPr>
            <a:spLocks noGrp="1"/>
          </p:cNvSpPr>
          <p:nvPr>
            <p:ph type="title"/>
          </p:nvPr>
        </p:nvSpPr>
        <p:spPr>
          <a:xfrm>
            <a:off x="5208676" y="288664"/>
            <a:ext cx="5220292" cy="80485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fontScale="90000"/>
          </a:bodyPr>
          <a:lstStyle/>
          <a:p>
            <a:r>
              <a:rPr lang="en-GB" dirty="0"/>
              <a:t> Parent/Carer Feedback</a:t>
            </a:r>
          </a:p>
        </p:txBody>
      </p:sp>
      <p:pic>
        <p:nvPicPr>
          <p:cNvPr id="11" name="Picture 10">
            <a:extLst>
              <a:ext uri="{FF2B5EF4-FFF2-40B4-BE49-F238E27FC236}">
                <a16:creationId xmlns:a16="http://schemas.microsoft.com/office/drawing/2014/main" id="{22ACB906-D217-4DEB-9640-8279EDB0CED6}"/>
              </a:ext>
            </a:extLst>
          </p:cNvPr>
          <p:cNvPicPr>
            <a:picLocks noChangeAspect="1"/>
          </p:cNvPicPr>
          <p:nvPr/>
        </p:nvPicPr>
        <p:blipFill rotWithShape="1">
          <a:blip r:embed="rId3">
            <a:extLst>
              <a:ext uri="{28A0092B-C50C-407E-A947-70E740481C1C}">
                <a14:useLocalDpi xmlns:a14="http://schemas.microsoft.com/office/drawing/2010/main" val="0"/>
              </a:ext>
            </a:extLst>
          </a:blip>
          <a:srcRect b="11818"/>
          <a:stretch/>
        </p:blipFill>
        <p:spPr>
          <a:xfrm>
            <a:off x="154659" y="288664"/>
            <a:ext cx="3861905" cy="4540672"/>
          </a:xfrm>
          <a:prstGeom prst="rect">
            <a:avLst/>
          </a:prstGeom>
        </p:spPr>
      </p:pic>
      <p:pic>
        <p:nvPicPr>
          <p:cNvPr id="8" name="Picture 7" descr="A person and a child sitting on the floor&#10;&#10;Description automatically generated with medium confidence">
            <a:extLst>
              <a:ext uri="{FF2B5EF4-FFF2-40B4-BE49-F238E27FC236}">
                <a16:creationId xmlns:a16="http://schemas.microsoft.com/office/drawing/2014/main" id="{0DCEA171-F0B0-F9B6-E1CE-EE23ED1C2CD8}"/>
              </a:ext>
            </a:extLst>
          </p:cNvPr>
          <p:cNvPicPr>
            <a:picLocks noChangeAspect="1"/>
          </p:cNvPicPr>
          <p:nvPr/>
        </p:nvPicPr>
        <p:blipFill rotWithShape="1">
          <a:blip r:embed="rId4">
            <a:extLst>
              <a:ext uri="{28A0092B-C50C-407E-A947-70E740481C1C}">
                <a14:useLocalDpi xmlns:a14="http://schemas.microsoft.com/office/drawing/2010/main" val="0"/>
              </a:ext>
            </a:extLst>
          </a:blip>
          <a:srcRect l="17333" t="4209" r="11867" b="-4209"/>
          <a:stretch/>
        </p:blipFill>
        <p:spPr>
          <a:xfrm>
            <a:off x="8690897" y="1148000"/>
            <a:ext cx="2585858" cy="2437752"/>
          </a:xfrm>
          <a:prstGeom prst="rect">
            <a:avLst/>
          </a:prstGeom>
        </p:spPr>
      </p:pic>
      <p:sp>
        <p:nvSpPr>
          <p:cNvPr id="5" name="Speech Bubble: Oval 4">
            <a:extLst>
              <a:ext uri="{FF2B5EF4-FFF2-40B4-BE49-F238E27FC236}">
                <a16:creationId xmlns:a16="http://schemas.microsoft.com/office/drawing/2014/main" id="{342D884E-4C09-0A91-3DA0-96676A5A76D4}"/>
              </a:ext>
            </a:extLst>
          </p:cNvPr>
          <p:cNvSpPr/>
          <p:nvPr/>
        </p:nvSpPr>
        <p:spPr>
          <a:xfrm>
            <a:off x="8863584" y="3834751"/>
            <a:ext cx="3328416" cy="1989170"/>
          </a:xfrm>
          <a:prstGeom prst="wedgeEllipseCallout">
            <a:avLst>
              <a:gd name="adj1" fmla="val -866"/>
              <a:gd name="adj2" fmla="val -94859"/>
            </a:avLst>
          </a:prstGeom>
        </p:spPr>
        <p:style>
          <a:lnRef idx="2">
            <a:schemeClr val="accent6"/>
          </a:lnRef>
          <a:fillRef idx="1">
            <a:schemeClr val="lt1"/>
          </a:fillRef>
          <a:effectRef idx="0">
            <a:schemeClr val="accent6"/>
          </a:effectRef>
          <a:fontRef idx="minor">
            <a:schemeClr val="dk1"/>
          </a:fontRef>
        </p:style>
        <p:txBody>
          <a:bodyPr rtlCol="0" anchor="ctr"/>
          <a:lstStyle/>
          <a:p>
            <a:r>
              <a:rPr lang="en-GB" i="1" dirty="0">
                <a:solidFill>
                  <a:schemeClr val="tx1"/>
                </a:solidFill>
              </a:rPr>
              <a:t>I enjoy being part of an activity in school and doing something together with my child</a:t>
            </a:r>
            <a:endParaRPr lang="en-GB" sz="1800" dirty="0"/>
          </a:p>
        </p:txBody>
      </p:sp>
      <p:sp>
        <p:nvSpPr>
          <p:cNvPr id="4" name="Speech Bubble: Oval 3">
            <a:extLst>
              <a:ext uri="{FF2B5EF4-FFF2-40B4-BE49-F238E27FC236}">
                <a16:creationId xmlns:a16="http://schemas.microsoft.com/office/drawing/2014/main" id="{21246BA5-3B91-1507-AB75-8AAB98600FB2}"/>
              </a:ext>
            </a:extLst>
          </p:cNvPr>
          <p:cNvSpPr/>
          <p:nvPr/>
        </p:nvSpPr>
        <p:spPr>
          <a:xfrm>
            <a:off x="4521530" y="1076412"/>
            <a:ext cx="3643413" cy="2244672"/>
          </a:xfrm>
          <a:prstGeom prst="wedgeEllipseCallout">
            <a:avLst>
              <a:gd name="adj1" fmla="val 13504"/>
              <a:gd name="adj2" fmla="val 7559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dirty="0"/>
              <a:t>I enjoy watching the children sitting and listening, enthralled with the stories. It helps create a calm relaxing environment after a busy day at school.</a:t>
            </a:r>
            <a:endParaRPr lang="en-GB" dirty="0"/>
          </a:p>
        </p:txBody>
      </p:sp>
      <p:sp>
        <p:nvSpPr>
          <p:cNvPr id="10" name="Speech Bubble: Oval 9">
            <a:extLst>
              <a:ext uri="{FF2B5EF4-FFF2-40B4-BE49-F238E27FC236}">
                <a16:creationId xmlns:a16="http://schemas.microsoft.com/office/drawing/2014/main" id="{4AD05BBB-F012-9AF1-0CA7-042E906B5C67}"/>
              </a:ext>
            </a:extLst>
          </p:cNvPr>
          <p:cNvSpPr/>
          <p:nvPr/>
        </p:nvSpPr>
        <p:spPr>
          <a:xfrm>
            <a:off x="1957653" y="4023512"/>
            <a:ext cx="3861905" cy="2244672"/>
          </a:xfrm>
          <a:prstGeom prst="wedgeEllipseCallout">
            <a:avLst>
              <a:gd name="adj1" fmla="val -49903"/>
              <a:gd name="adj2" fmla="val -389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i="1" dirty="0">
                <a:solidFill>
                  <a:schemeClr val="tx1"/>
                </a:solidFill>
              </a:rPr>
              <a:t>The balance between story and craft activity is perfect.  Personalisation to the children attending. Love it all! </a:t>
            </a:r>
            <a:endParaRPr lang="en-GB" dirty="0"/>
          </a:p>
        </p:txBody>
      </p:sp>
      <p:pic>
        <p:nvPicPr>
          <p:cNvPr id="6" name="Picture 5">
            <a:extLst>
              <a:ext uri="{FF2B5EF4-FFF2-40B4-BE49-F238E27FC236}">
                <a16:creationId xmlns:a16="http://schemas.microsoft.com/office/drawing/2014/main" id="{42E74C03-58F4-FE6F-45D9-492F4B1ED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3495" y="3321084"/>
            <a:ext cx="2890089" cy="2244672"/>
          </a:xfrm>
          <a:prstGeom prst="rect">
            <a:avLst/>
          </a:prstGeom>
        </p:spPr>
      </p:pic>
    </p:spTree>
    <p:extLst>
      <p:ext uri="{BB962C8B-B14F-4D97-AF65-F5344CB8AC3E}">
        <p14:creationId xmlns:p14="http://schemas.microsoft.com/office/powerpoint/2010/main" val="2739484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5E2B5-D230-4CE5-A9F1-EA813A6E1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7" y="-32043"/>
            <a:ext cx="3263703" cy="2447777"/>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8E12A679-851A-CEC2-73B1-5B2682BE6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7" y="3650978"/>
            <a:ext cx="2507995" cy="2644880"/>
          </a:xfrm>
          <a:prstGeom prst="rect">
            <a:avLst/>
          </a:prstGeom>
        </p:spPr>
      </p:pic>
      <p:sp>
        <p:nvSpPr>
          <p:cNvPr id="13" name="Speech Bubble: Oval 12">
            <a:extLst>
              <a:ext uri="{FF2B5EF4-FFF2-40B4-BE49-F238E27FC236}">
                <a16:creationId xmlns:a16="http://schemas.microsoft.com/office/drawing/2014/main" id="{323BE9BF-E82A-7BEF-D462-EAB5D9A23DA2}"/>
              </a:ext>
            </a:extLst>
          </p:cNvPr>
          <p:cNvSpPr/>
          <p:nvPr/>
        </p:nvSpPr>
        <p:spPr>
          <a:xfrm>
            <a:off x="2780726" y="4802377"/>
            <a:ext cx="3514822" cy="1575863"/>
          </a:xfrm>
          <a:prstGeom prst="wedgeEllipseCallout">
            <a:avLst>
              <a:gd name="adj1" fmla="val -66366"/>
              <a:gd name="adj2" fmla="val -4887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I feel more confident at selecting stories my child will enjoy. </a:t>
            </a:r>
          </a:p>
        </p:txBody>
      </p:sp>
      <p:pic>
        <p:nvPicPr>
          <p:cNvPr id="16" name="Picture 15" descr="A person and a child sitting on the floor&#10;&#10;Description automatically generated with medium confidence">
            <a:extLst>
              <a:ext uri="{FF2B5EF4-FFF2-40B4-BE49-F238E27FC236}">
                <a16:creationId xmlns:a16="http://schemas.microsoft.com/office/drawing/2014/main" id="{670DC9FE-11BE-A9DA-5622-53D197A96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475" y="66639"/>
            <a:ext cx="3263703" cy="2447777"/>
          </a:xfrm>
          <a:prstGeom prst="rect">
            <a:avLst/>
          </a:prstGeom>
        </p:spPr>
      </p:pic>
      <p:sp>
        <p:nvSpPr>
          <p:cNvPr id="17" name="Speech Bubble: Oval 16">
            <a:extLst>
              <a:ext uri="{FF2B5EF4-FFF2-40B4-BE49-F238E27FC236}">
                <a16:creationId xmlns:a16="http://schemas.microsoft.com/office/drawing/2014/main" id="{2ACB6360-01E3-FD9A-364D-A1B93AD80C09}"/>
              </a:ext>
            </a:extLst>
          </p:cNvPr>
          <p:cNvSpPr/>
          <p:nvPr/>
        </p:nvSpPr>
        <p:spPr>
          <a:xfrm>
            <a:off x="8370836" y="2618188"/>
            <a:ext cx="3821164" cy="2161309"/>
          </a:xfrm>
          <a:prstGeom prst="wedgeEllipseCallout">
            <a:avLst>
              <a:gd name="adj1" fmla="val -1348"/>
              <a:gd name="adj2" fmla="val -11011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I look forward to sharing my love of stories with my child. His interest in books has developed further since attending the sessions.  </a:t>
            </a:r>
          </a:p>
        </p:txBody>
      </p:sp>
      <p:sp>
        <p:nvSpPr>
          <p:cNvPr id="20" name="TextBox 19">
            <a:extLst>
              <a:ext uri="{FF2B5EF4-FFF2-40B4-BE49-F238E27FC236}">
                <a16:creationId xmlns:a16="http://schemas.microsoft.com/office/drawing/2014/main" id="{13F3669E-D853-02A1-7D7E-4A351E1C9888}"/>
              </a:ext>
            </a:extLst>
          </p:cNvPr>
          <p:cNvSpPr txBox="1"/>
          <p:nvPr/>
        </p:nvSpPr>
        <p:spPr>
          <a:xfrm>
            <a:off x="3698328" y="2854818"/>
            <a:ext cx="4672508" cy="15696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GB" sz="3200" dirty="0"/>
              <a:t>What </a:t>
            </a:r>
            <a:r>
              <a:rPr lang="en-GB" sz="3200" u="sng" dirty="0"/>
              <a:t>impact</a:t>
            </a:r>
            <a:r>
              <a:rPr lang="en-GB" sz="3200" dirty="0"/>
              <a:t> has the </a:t>
            </a:r>
            <a:r>
              <a:rPr lang="en-GB" sz="3200" dirty="0" err="1"/>
              <a:t>Coorie</a:t>
            </a:r>
            <a:r>
              <a:rPr lang="en-GB" sz="3200" dirty="0"/>
              <a:t>-in had for you and your family? </a:t>
            </a:r>
          </a:p>
        </p:txBody>
      </p:sp>
      <p:sp>
        <p:nvSpPr>
          <p:cNvPr id="21" name="Speech Bubble: Oval 20">
            <a:extLst>
              <a:ext uri="{FF2B5EF4-FFF2-40B4-BE49-F238E27FC236}">
                <a16:creationId xmlns:a16="http://schemas.microsoft.com/office/drawing/2014/main" id="{186F2F2F-241F-0B58-6A19-DF23C14C24A5}"/>
              </a:ext>
            </a:extLst>
          </p:cNvPr>
          <p:cNvSpPr/>
          <p:nvPr/>
        </p:nvSpPr>
        <p:spPr>
          <a:xfrm>
            <a:off x="3421526" y="403913"/>
            <a:ext cx="3514822" cy="1575863"/>
          </a:xfrm>
          <a:prstGeom prst="wedgeEllipseCallout">
            <a:avLst>
              <a:gd name="adj1" fmla="val -66366"/>
              <a:gd name="adj2" fmla="val -4887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When we go to the library, my child will ask for the stories he has heard in the </a:t>
            </a:r>
            <a:r>
              <a:rPr lang="en-GB" dirty="0" err="1"/>
              <a:t>Coorie</a:t>
            </a:r>
            <a:r>
              <a:rPr lang="en-GB" dirty="0"/>
              <a:t>-in. </a:t>
            </a:r>
          </a:p>
        </p:txBody>
      </p:sp>
    </p:spTree>
    <p:extLst>
      <p:ext uri="{BB962C8B-B14F-4D97-AF65-F5344CB8AC3E}">
        <p14:creationId xmlns:p14="http://schemas.microsoft.com/office/powerpoint/2010/main" val="792935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39B6E0A-81BA-472D-9849-AEA5A2DC4FB8}"/>
              </a:ext>
            </a:extLst>
          </p:cNvPr>
          <p:cNvGraphicFramePr/>
          <p:nvPr/>
        </p:nvGraphicFramePr>
        <p:xfrm>
          <a:off x="3672205" y="834707"/>
          <a:ext cx="5731510" cy="375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3">
            <a:extLst>
              <a:ext uri="{FF2B5EF4-FFF2-40B4-BE49-F238E27FC236}">
                <a16:creationId xmlns:a16="http://schemas.microsoft.com/office/drawing/2014/main" id="{0210997B-2CE6-4774-B909-9F46CED2319B}"/>
              </a:ext>
            </a:extLst>
          </p:cNvPr>
          <p:cNvGraphicFramePr>
            <a:graphicFrameLocks noGrp="1"/>
          </p:cNvGraphicFramePr>
          <p:nvPr>
            <p:extLst>
              <p:ext uri="{D42A27DB-BD31-4B8C-83A1-F6EECF244321}">
                <p14:modId xmlns:p14="http://schemas.microsoft.com/office/powerpoint/2010/main" val="3902153480"/>
              </p:ext>
            </p:extLst>
          </p:nvPr>
        </p:nvGraphicFramePr>
        <p:xfrm>
          <a:off x="604678" y="648301"/>
          <a:ext cx="10093802" cy="5374991"/>
        </p:xfrm>
        <a:graphic>
          <a:graphicData uri="http://schemas.openxmlformats.org/drawingml/2006/table">
            <a:tbl>
              <a:tblPr firstRow="1" firstCol="1" bandRow="1">
                <a:tableStyleId>{5C22544A-7EE6-4342-B048-85BDC9FD1C3A}</a:tableStyleId>
              </a:tblPr>
              <a:tblGrid>
                <a:gridCol w="5866406">
                  <a:extLst>
                    <a:ext uri="{9D8B030D-6E8A-4147-A177-3AD203B41FA5}">
                      <a16:colId xmlns:a16="http://schemas.microsoft.com/office/drawing/2014/main" val="3105089346"/>
                    </a:ext>
                  </a:extLst>
                </a:gridCol>
                <a:gridCol w="2076753">
                  <a:extLst>
                    <a:ext uri="{9D8B030D-6E8A-4147-A177-3AD203B41FA5}">
                      <a16:colId xmlns:a16="http://schemas.microsoft.com/office/drawing/2014/main" val="2832855747"/>
                    </a:ext>
                  </a:extLst>
                </a:gridCol>
                <a:gridCol w="2150643">
                  <a:extLst>
                    <a:ext uri="{9D8B030D-6E8A-4147-A177-3AD203B41FA5}">
                      <a16:colId xmlns:a16="http://schemas.microsoft.com/office/drawing/2014/main" val="3482002688"/>
                    </a:ext>
                  </a:extLst>
                </a:gridCol>
              </a:tblGrid>
              <a:tr h="525688">
                <a:tc gridSpan="3">
                  <a:txBody>
                    <a:bodyPr/>
                    <a:lstStyle/>
                    <a:p>
                      <a:pPr>
                        <a:lnSpc>
                          <a:spcPct val="107000"/>
                        </a:lnSpc>
                        <a:spcAft>
                          <a:spcPts val="800"/>
                        </a:spcAft>
                      </a:pPr>
                      <a:r>
                        <a:rPr lang="en-GB" sz="2000" dirty="0">
                          <a:effectLst/>
                          <a:latin typeface="Century Gothic" panose="020B0502020202020204" pitchFamily="34" charset="0"/>
                        </a:rPr>
                        <a:t>What do you do before you go to bed at night?</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68046826"/>
                  </a:ext>
                </a:extLst>
              </a:tr>
              <a:tr h="525688">
                <a:tc>
                  <a:txBody>
                    <a:bodyPr/>
                    <a:lstStyle/>
                    <a:p>
                      <a:pPr>
                        <a:lnSpc>
                          <a:spcPct val="107000"/>
                        </a:lnSpc>
                        <a:spcAft>
                          <a:spcPts val="800"/>
                        </a:spcAft>
                      </a:pPr>
                      <a:r>
                        <a:rPr lang="en-GB" sz="2000">
                          <a:effectLst/>
                          <a:latin typeface="Century Gothic" panose="020B0502020202020204" pitchFamily="34" charset="0"/>
                        </a:rPr>
                        <a:t>Whole school – 321 pupils </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a:effectLst/>
                          <a:latin typeface="Century Gothic" panose="020B0502020202020204" pitchFamily="34" charset="0"/>
                        </a:rPr>
                        <a:t>Feb ‘19</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June ‘19</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816176"/>
                  </a:ext>
                </a:extLst>
              </a:tr>
              <a:tr h="1042757">
                <a:tc>
                  <a:txBody>
                    <a:bodyPr/>
                    <a:lstStyle/>
                    <a:p>
                      <a:pPr fontAlgn="base"/>
                      <a:r>
                        <a:rPr lang="en-GB" sz="2000">
                          <a:effectLst/>
                          <a:latin typeface="Century Gothic" panose="020B0502020202020204" pitchFamily="34" charset="0"/>
                        </a:rPr>
                        <a:t>Technology </a:t>
                      </a:r>
                    </a:p>
                    <a:p>
                      <a:pPr>
                        <a:lnSpc>
                          <a:spcPct val="107000"/>
                        </a:lnSpc>
                        <a:spcAft>
                          <a:spcPts val="800"/>
                        </a:spcAft>
                      </a:pPr>
                      <a:r>
                        <a:rPr lang="en-GB" sz="2000">
                          <a:effectLst/>
                          <a:latin typeface="Century Gothic" panose="020B0502020202020204" pitchFamily="34" charset="0"/>
                        </a:rPr>
                        <a:t> </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61%</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52%</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4853660"/>
                  </a:ext>
                </a:extLst>
              </a:tr>
              <a:tr h="1042757">
                <a:tc>
                  <a:txBody>
                    <a:bodyPr/>
                    <a:lstStyle/>
                    <a:p>
                      <a:pPr fontAlgn="base"/>
                      <a:r>
                        <a:rPr lang="en-GB" sz="2000" dirty="0">
                          <a:effectLst/>
                          <a:latin typeface="Century Gothic" panose="020B0502020202020204" pitchFamily="34" charset="0"/>
                        </a:rPr>
                        <a:t>Read a book by yourself </a:t>
                      </a:r>
                    </a:p>
                    <a:p>
                      <a:pPr>
                        <a:lnSpc>
                          <a:spcPct val="107000"/>
                        </a:lnSpc>
                        <a:spcAft>
                          <a:spcPts val="800"/>
                        </a:spcAft>
                      </a:pPr>
                      <a:r>
                        <a:rPr lang="en-GB" sz="2000" dirty="0">
                          <a:effectLst/>
                          <a:latin typeface="Century Gothic" panose="020B0502020202020204" pitchFamily="34" charset="0"/>
                        </a:rPr>
                        <a:t> </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a:effectLst/>
                          <a:latin typeface="Century Gothic" panose="020B0502020202020204" pitchFamily="34" charset="0"/>
                        </a:rPr>
                        <a:t>19%</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22%</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2715039"/>
                  </a:ext>
                </a:extLst>
              </a:tr>
              <a:tr h="1042757">
                <a:tc>
                  <a:txBody>
                    <a:bodyPr/>
                    <a:lstStyle/>
                    <a:p>
                      <a:pPr fontAlgn="base"/>
                      <a:r>
                        <a:rPr lang="en-GB" sz="2000">
                          <a:effectLst/>
                          <a:latin typeface="Century Gothic" panose="020B0502020202020204" pitchFamily="34" charset="0"/>
                        </a:rPr>
                        <a:t>Bedtime story </a:t>
                      </a:r>
                    </a:p>
                    <a:p>
                      <a:pPr>
                        <a:lnSpc>
                          <a:spcPct val="107000"/>
                        </a:lnSpc>
                        <a:spcAft>
                          <a:spcPts val="800"/>
                        </a:spcAft>
                      </a:pPr>
                      <a:r>
                        <a:rPr lang="en-GB" sz="2000">
                          <a:effectLst/>
                          <a:highlight>
                            <a:srgbClr val="FFFF00"/>
                          </a:highlight>
                          <a:latin typeface="Century Gothic" panose="020B0502020202020204" pitchFamily="34" charset="0"/>
                        </a:rPr>
                        <a:t> </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a:effectLst/>
                          <a:latin typeface="Century Gothic" panose="020B0502020202020204" pitchFamily="34" charset="0"/>
                        </a:rPr>
                        <a:t>13%</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21%</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2865128"/>
                  </a:ext>
                </a:extLst>
              </a:tr>
              <a:tr h="525688">
                <a:tc>
                  <a:txBody>
                    <a:bodyPr/>
                    <a:lstStyle/>
                    <a:p>
                      <a:pPr fontAlgn="base"/>
                      <a:r>
                        <a:rPr lang="en-GB" sz="2000">
                          <a:effectLst/>
                          <a:latin typeface="Century Gothic" panose="020B0502020202020204" pitchFamily="34" charset="0"/>
                        </a:rPr>
                        <a:t>Other (e.g. play with toys, draw, music) </a:t>
                      </a:r>
                      <a:endParaRPr lang="en-GB"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a:effectLst/>
                          <a:latin typeface="Century Gothic" panose="020B0502020202020204" pitchFamily="34" charset="0"/>
                        </a:rPr>
                        <a:t>7%</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5%</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4195994"/>
                  </a:ext>
                </a:extLst>
              </a:tr>
              <a:tr h="669656">
                <a:tc>
                  <a:txBody>
                    <a:bodyPr/>
                    <a:lstStyle/>
                    <a:p>
                      <a:pPr fontAlgn="base"/>
                      <a:r>
                        <a:rPr lang="en-GB" sz="2000">
                          <a:effectLst/>
                          <a:latin typeface="Century Gothic" panose="020B0502020202020204" pitchFamily="34" charset="0"/>
                        </a:rPr>
                        <a:t>Have you watched our online bedtime story?</a:t>
                      </a:r>
                      <a:endParaRPr lang="en-GB"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a:effectLst/>
                          <a:latin typeface="Century Gothic" panose="020B0502020202020204" pitchFamily="34" charset="0"/>
                        </a:rPr>
                        <a:t>-</a:t>
                      </a:r>
                      <a:endParaRPr lang="en-GB"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dirty="0">
                          <a:effectLst/>
                          <a:latin typeface="Century Gothic" panose="020B0502020202020204" pitchFamily="34" charset="0"/>
                        </a:rPr>
                        <a:t>61%</a:t>
                      </a:r>
                      <a:endParaRPr lang="en-GB"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8439489"/>
                  </a:ext>
                </a:extLst>
              </a:tr>
            </a:tbl>
          </a:graphicData>
        </a:graphic>
      </p:graphicFrame>
    </p:spTree>
    <p:extLst>
      <p:ext uri="{BB962C8B-B14F-4D97-AF65-F5344CB8AC3E}">
        <p14:creationId xmlns:p14="http://schemas.microsoft.com/office/powerpoint/2010/main" val="3406930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8B2009-66C4-4951-B19C-AF13D3F95B62}"/>
              </a:ext>
            </a:extLst>
          </p:cNvPr>
          <p:cNvGraphicFramePr>
            <a:graphicFrameLocks noGrp="1"/>
          </p:cNvGraphicFramePr>
          <p:nvPr>
            <p:extLst>
              <p:ext uri="{D42A27DB-BD31-4B8C-83A1-F6EECF244321}">
                <p14:modId xmlns:p14="http://schemas.microsoft.com/office/powerpoint/2010/main" val="2000861359"/>
              </p:ext>
            </p:extLst>
          </p:nvPr>
        </p:nvGraphicFramePr>
        <p:xfrm>
          <a:off x="1590226" y="1131994"/>
          <a:ext cx="9013425" cy="4590389"/>
        </p:xfrm>
        <a:graphic>
          <a:graphicData uri="http://schemas.openxmlformats.org/drawingml/2006/table">
            <a:tbl>
              <a:tblPr firstRow="1" firstCol="1" bandRow="1">
                <a:tableStyleId>{5C22544A-7EE6-4342-B048-85BDC9FD1C3A}</a:tableStyleId>
              </a:tblPr>
              <a:tblGrid>
                <a:gridCol w="5824397">
                  <a:extLst>
                    <a:ext uri="{9D8B030D-6E8A-4147-A177-3AD203B41FA5}">
                      <a16:colId xmlns:a16="http://schemas.microsoft.com/office/drawing/2014/main" val="214283436"/>
                    </a:ext>
                  </a:extLst>
                </a:gridCol>
                <a:gridCol w="1527372">
                  <a:extLst>
                    <a:ext uri="{9D8B030D-6E8A-4147-A177-3AD203B41FA5}">
                      <a16:colId xmlns:a16="http://schemas.microsoft.com/office/drawing/2014/main" val="1230167087"/>
                    </a:ext>
                  </a:extLst>
                </a:gridCol>
                <a:gridCol w="1661656">
                  <a:extLst>
                    <a:ext uri="{9D8B030D-6E8A-4147-A177-3AD203B41FA5}">
                      <a16:colId xmlns:a16="http://schemas.microsoft.com/office/drawing/2014/main" val="2815627691"/>
                    </a:ext>
                  </a:extLst>
                </a:gridCol>
              </a:tblGrid>
              <a:tr h="448848">
                <a:tc gridSpan="2">
                  <a:txBody>
                    <a:bodyPr/>
                    <a:lstStyle/>
                    <a:p>
                      <a:pPr>
                        <a:lnSpc>
                          <a:spcPct val="107000"/>
                        </a:lnSpc>
                        <a:spcAft>
                          <a:spcPts val="800"/>
                        </a:spcAft>
                      </a:pPr>
                      <a:r>
                        <a:rPr lang="en-GB" sz="2400" dirty="0">
                          <a:effectLst/>
                        </a:rPr>
                        <a:t>What do you do before you go to bed at night?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hMerge="1">
                  <a:txBody>
                    <a:bodyPr/>
                    <a:lstStyle/>
                    <a:p>
                      <a:endParaRPr lang="en-GB"/>
                    </a:p>
                  </a:txBody>
                  <a:tcPr/>
                </a:tc>
                <a:tc>
                  <a:txBody>
                    <a:bodyPr/>
                    <a:lstStyle/>
                    <a:p>
                      <a:pPr>
                        <a:lnSpc>
                          <a:spcPct val="107000"/>
                        </a:lnSpc>
                        <a:spcAft>
                          <a:spcPts val="800"/>
                        </a:spcAft>
                      </a:pPr>
                      <a:r>
                        <a:rPr lang="en-GB" sz="2400">
                          <a:effectLst/>
                        </a:rPr>
                        <a:t> </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2567398534"/>
                  </a:ext>
                </a:extLst>
              </a:tr>
              <a:tr h="448848">
                <a:tc>
                  <a:txBody>
                    <a:bodyPr/>
                    <a:lstStyle/>
                    <a:p>
                      <a:pPr>
                        <a:lnSpc>
                          <a:spcPct val="107000"/>
                        </a:lnSpc>
                        <a:spcAft>
                          <a:spcPts val="800"/>
                        </a:spcAft>
                      </a:pPr>
                      <a:r>
                        <a:rPr lang="en-GB" sz="2400">
                          <a:effectLst/>
                        </a:rPr>
                        <a:t>P1-P2 102 pupils</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Feb ‘19</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dirty="0">
                          <a:effectLst/>
                        </a:rPr>
                        <a:t>June ‘19</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3156622888"/>
                  </a:ext>
                </a:extLst>
              </a:tr>
              <a:tr h="812442">
                <a:tc>
                  <a:txBody>
                    <a:bodyPr/>
                    <a:lstStyle/>
                    <a:p>
                      <a:pPr fontAlgn="base"/>
                      <a:r>
                        <a:rPr lang="en-GB" sz="2400">
                          <a:effectLst/>
                        </a:rPr>
                        <a:t>Technology </a:t>
                      </a:r>
                      <a:endParaRPr lang="en-GB" sz="2600">
                        <a:effectLst/>
                      </a:endParaRPr>
                    </a:p>
                    <a:p>
                      <a:pPr>
                        <a:lnSpc>
                          <a:spcPct val="107000"/>
                        </a:lnSpc>
                        <a:spcAft>
                          <a:spcPts val="800"/>
                        </a:spcAft>
                      </a:pPr>
                      <a:r>
                        <a:rPr lang="en-GB" sz="2400">
                          <a:effectLst/>
                        </a:rPr>
                        <a:t> </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60%</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dirty="0">
                          <a:effectLst/>
                        </a:rPr>
                        <a:t>45%</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2179266664"/>
                  </a:ext>
                </a:extLst>
              </a:tr>
              <a:tr h="812442">
                <a:tc>
                  <a:txBody>
                    <a:bodyPr/>
                    <a:lstStyle/>
                    <a:p>
                      <a:pPr fontAlgn="base"/>
                      <a:r>
                        <a:rPr lang="en-GB" sz="2400">
                          <a:effectLst/>
                        </a:rPr>
                        <a:t>Read a book by yourself </a:t>
                      </a:r>
                      <a:endParaRPr lang="en-GB" sz="2600">
                        <a:effectLst/>
                      </a:endParaRPr>
                    </a:p>
                    <a:p>
                      <a:pPr>
                        <a:lnSpc>
                          <a:spcPct val="107000"/>
                        </a:lnSpc>
                        <a:spcAft>
                          <a:spcPts val="800"/>
                        </a:spcAft>
                      </a:pPr>
                      <a:r>
                        <a:rPr lang="en-GB" sz="2400">
                          <a:effectLst/>
                        </a:rPr>
                        <a:t> </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5%</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dirty="0">
                          <a:effectLst/>
                        </a:rPr>
                        <a:t>7%</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508789826"/>
                  </a:ext>
                </a:extLst>
              </a:tr>
              <a:tr h="812442">
                <a:tc>
                  <a:txBody>
                    <a:bodyPr/>
                    <a:lstStyle/>
                    <a:p>
                      <a:pPr fontAlgn="base"/>
                      <a:r>
                        <a:rPr lang="en-GB" sz="2400" dirty="0">
                          <a:effectLst/>
                          <a:highlight>
                            <a:srgbClr val="FFFF00"/>
                          </a:highlight>
                        </a:rPr>
                        <a:t>Bedtime story</a:t>
                      </a:r>
                      <a:r>
                        <a:rPr lang="en-GB" sz="2400" dirty="0">
                          <a:effectLst/>
                        </a:rPr>
                        <a:t> </a:t>
                      </a:r>
                      <a:endParaRPr lang="en-GB" sz="2600" dirty="0">
                        <a:effectLst/>
                      </a:endParaRPr>
                    </a:p>
                    <a:p>
                      <a:pPr>
                        <a:lnSpc>
                          <a:spcPct val="107000"/>
                        </a:lnSpc>
                        <a:spcAft>
                          <a:spcPts val="800"/>
                        </a:spcAft>
                      </a:pPr>
                      <a:r>
                        <a:rPr lang="en-GB" sz="2400" dirty="0">
                          <a:effectLst/>
                        </a:rPr>
                        <a:t>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highlight>
                            <a:srgbClr val="FFFF00"/>
                          </a:highlight>
                        </a:rPr>
                        <a:t>33%</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46%</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3490082226"/>
                  </a:ext>
                </a:extLst>
              </a:tr>
              <a:tr h="448848">
                <a:tc>
                  <a:txBody>
                    <a:bodyPr/>
                    <a:lstStyle/>
                    <a:p>
                      <a:pPr fontAlgn="base"/>
                      <a:r>
                        <a:rPr lang="en-GB" sz="2400">
                          <a:effectLst/>
                        </a:rPr>
                        <a:t>Other (e.g. play with toys, draw, music) </a:t>
                      </a:r>
                      <a:endParaRPr lang="en-GB" sz="2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2%</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2%</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3587498889"/>
                  </a:ext>
                </a:extLst>
              </a:tr>
              <a:tr h="806519">
                <a:tc>
                  <a:txBody>
                    <a:bodyPr/>
                    <a:lstStyle/>
                    <a:p>
                      <a:pPr fontAlgn="base"/>
                      <a:r>
                        <a:rPr lang="en-GB" sz="2400">
                          <a:effectLst/>
                        </a:rPr>
                        <a:t>Have you watched our online bedtime story?</a:t>
                      </a:r>
                      <a:endParaRPr lang="en-GB" sz="2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a:effectLst/>
                        </a:rPr>
                        <a:t>-</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tc>
                  <a:txBody>
                    <a:bodyPr/>
                    <a:lstStyle/>
                    <a:p>
                      <a:pPr>
                        <a:lnSpc>
                          <a:spcPct val="107000"/>
                        </a:lnSpc>
                        <a:spcAft>
                          <a:spcPts val="800"/>
                        </a:spcAft>
                      </a:pPr>
                      <a:r>
                        <a:rPr lang="en-GB" sz="2400" dirty="0">
                          <a:effectLst/>
                        </a:rPr>
                        <a:t>61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8743" marR="148743" marT="0" marB="0"/>
                </a:tc>
                <a:extLst>
                  <a:ext uri="{0D108BD9-81ED-4DB2-BD59-A6C34878D82A}">
                    <a16:rowId xmlns:a16="http://schemas.microsoft.com/office/drawing/2014/main" val="1395175026"/>
                  </a:ext>
                </a:extLst>
              </a:tr>
            </a:tbl>
          </a:graphicData>
        </a:graphic>
      </p:graphicFrame>
    </p:spTree>
    <p:extLst>
      <p:ext uri="{BB962C8B-B14F-4D97-AF65-F5344CB8AC3E}">
        <p14:creationId xmlns:p14="http://schemas.microsoft.com/office/powerpoint/2010/main" val="2802613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13" name="Rectangle 4711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115" name="Rectangle 4711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117" name="Straight Connector 4711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119" name="Rectangle 47118">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8" name="Rectangle 4">
            <a:extLst>
              <a:ext uri="{FF2B5EF4-FFF2-40B4-BE49-F238E27FC236}">
                <a16:creationId xmlns:a16="http://schemas.microsoft.com/office/drawing/2014/main" id="{7960FFCC-9867-4D73-80D2-4BB38C0F722B}"/>
              </a:ext>
            </a:extLst>
          </p:cNvPr>
          <p:cNvSpPr>
            <a:spLocks noGrp="1" noChangeArrowheads="1"/>
          </p:cNvSpPr>
          <p:nvPr>
            <p:ph type="title"/>
          </p:nvPr>
        </p:nvSpPr>
        <p:spPr>
          <a:xfrm>
            <a:off x="6730000" y="639097"/>
            <a:ext cx="4813072" cy="3686015"/>
          </a:xfrm>
        </p:spPr>
        <p:txBody>
          <a:bodyPr vert="horz" lIns="91440" tIns="45720" rIns="91440" bIns="45720" rtlCol="0" anchor="b">
            <a:normAutofit/>
          </a:bodyPr>
          <a:lstStyle/>
          <a:p>
            <a:r>
              <a:rPr lang="en-US" altLang="en-US" sz="8000" b="1">
                <a:solidFill>
                  <a:schemeClr val="tx1">
                    <a:lumMod val="85000"/>
                    <a:lumOff val="15000"/>
                  </a:schemeClr>
                </a:solidFill>
              </a:rPr>
              <a:t>Word Boost Approach</a:t>
            </a:r>
            <a:endParaRPr lang="en-US" altLang="en-US" sz="8000">
              <a:solidFill>
                <a:schemeClr val="tx1">
                  <a:lumMod val="85000"/>
                  <a:lumOff val="15000"/>
                </a:schemeClr>
              </a:solidFill>
            </a:endParaRPr>
          </a:p>
        </p:txBody>
      </p:sp>
      <p:pic>
        <p:nvPicPr>
          <p:cNvPr id="3074" name="Picture 2" descr="Love From Louisa: Amazon.co.uk: Puttock, Simon, Kiddie, Jo: 9780007147649:  Books">
            <a:extLst>
              <a:ext uri="{FF2B5EF4-FFF2-40B4-BE49-F238E27FC236}">
                <a16:creationId xmlns:a16="http://schemas.microsoft.com/office/drawing/2014/main" id="{F33B9CAA-F7EC-4353-A78B-9AA17321FD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3584" y="640081"/>
            <a:ext cx="4942830"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47121" name="Straight Connector 47120">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7123" name="Rectangle 47122">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125" name="Rectangle 47124">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79" name="Rectangle 19457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81" name="Rectangle 19458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583" name="Straight Connector 19458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4585" name="Rectangle 19458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74" name="Text Box 14">
            <a:extLst>
              <a:ext uri="{FF2B5EF4-FFF2-40B4-BE49-F238E27FC236}">
                <a16:creationId xmlns:a16="http://schemas.microsoft.com/office/drawing/2014/main" id="{9D0F6704-C1D8-4808-8BB2-E19803C99525}"/>
              </a:ext>
            </a:extLst>
          </p:cNvPr>
          <p:cNvSpPr txBox="1">
            <a:spLocks noChangeArrowheads="1"/>
          </p:cNvSpPr>
          <p:nvPr/>
        </p:nvSpPr>
        <p:spPr bwMode="auto">
          <a:xfrm>
            <a:off x="8141110" y="639097"/>
            <a:ext cx="3401961" cy="36860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b">
            <a:normAutofit/>
          </a:bodyPr>
          <a:lstStyle/>
          <a:p>
            <a:pPr defTabSz="914400">
              <a:lnSpc>
                <a:spcPct val="85000"/>
              </a:lnSpc>
              <a:spcBef>
                <a:spcPct val="0"/>
              </a:spcBef>
              <a:spcAft>
                <a:spcPts val="600"/>
              </a:spcAft>
            </a:pPr>
            <a:r>
              <a:rPr lang="en-US" altLang="en-US" sz="6600" spc="-50">
                <a:solidFill>
                  <a:schemeClr val="tx1">
                    <a:lumMod val="85000"/>
                    <a:lumOff val="15000"/>
                  </a:schemeClr>
                </a:solidFill>
                <a:latin typeface="+mj-lt"/>
                <a:ea typeface="+mj-ea"/>
                <a:cs typeface="+mj-cs"/>
              </a:rPr>
              <a:t>Parent postcard </a:t>
            </a:r>
          </a:p>
        </p:txBody>
      </p:sp>
      <p:pic>
        <p:nvPicPr>
          <p:cNvPr id="5" name="Picture 4" descr="Diagram&#10;&#10;Description automatically generated">
            <a:extLst>
              <a:ext uri="{FF2B5EF4-FFF2-40B4-BE49-F238E27FC236}">
                <a16:creationId xmlns:a16="http://schemas.microsoft.com/office/drawing/2014/main" id="{391B15A9-FD96-46FE-B7E3-5F4035192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9" y="894767"/>
            <a:ext cx="6912217" cy="4544783"/>
          </a:xfrm>
          <a:prstGeom prst="rect">
            <a:avLst/>
          </a:prstGeom>
        </p:spPr>
      </p:pic>
      <p:cxnSp>
        <p:nvCxnSpPr>
          <p:cNvPr id="194587" name="Straight Connector 19458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4589" name="Rectangle 19458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91" name="Rectangle 19459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imeline&#10;&#10;Description automatically generated with medium confidence">
            <a:extLst>
              <a:ext uri="{FF2B5EF4-FFF2-40B4-BE49-F238E27FC236}">
                <a16:creationId xmlns:a16="http://schemas.microsoft.com/office/drawing/2014/main" id="{00E61861-6964-44E0-BF29-620335F17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141" y="905933"/>
            <a:ext cx="7723721" cy="50397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A9D414-05FE-4236-B816-D7F88F181A52}"/>
              </a:ext>
            </a:extLst>
          </p:cNvPr>
          <p:cNvPicPr>
            <a:picLocks noChangeAspect="1"/>
          </p:cNvPicPr>
          <p:nvPr/>
        </p:nvPicPr>
        <p:blipFill rotWithShape="1">
          <a:blip r:embed="rId3">
            <a:extLst>
              <a:ext uri="{28A0092B-C50C-407E-A947-70E740481C1C}">
                <a14:useLocalDpi xmlns:a14="http://schemas.microsoft.com/office/drawing/2010/main" val="0"/>
              </a:ext>
            </a:extLst>
          </a:blip>
          <a:srcRect l="13195" r="7064"/>
          <a:stretch/>
        </p:blipFill>
        <p:spPr>
          <a:xfrm>
            <a:off x="515772" y="3198222"/>
            <a:ext cx="3585236" cy="357440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descr="A picture containing person, child, indoor&#10;&#10;Description automatically generated">
            <a:extLst>
              <a:ext uri="{FF2B5EF4-FFF2-40B4-BE49-F238E27FC236}">
                <a16:creationId xmlns:a16="http://schemas.microsoft.com/office/drawing/2014/main" id="{05318F18-BCA8-4B01-9211-DF6377F70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94" y="217305"/>
            <a:ext cx="3738921" cy="2804191"/>
          </a:xfrm>
          <a:prstGeom prst="rect">
            <a:avLst/>
          </a:prstGeom>
        </p:spPr>
      </p:pic>
      <p:pic>
        <p:nvPicPr>
          <p:cNvPr id="8" name="Picture 7" descr="A person holding a blue stuffed animal&#10;&#10;Description automatically generated with low confidence">
            <a:extLst>
              <a:ext uri="{FF2B5EF4-FFF2-40B4-BE49-F238E27FC236}">
                <a16:creationId xmlns:a16="http://schemas.microsoft.com/office/drawing/2014/main" id="{CBADDE7C-C9BD-4171-A29F-CDBD307BB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6153" y="64689"/>
            <a:ext cx="2433781" cy="3245041"/>
          </a:xfrm>
          <a:prstGeom prst="rect">
            <a:avLst/>
          </a:prstGeom>
        </p:spPr>
      </p:pic>
      <p:pic>
        <p:nvPicPr>
          <p:cNvPr id="10" name="Picture 9" descr="A person holding a stuffed animal&#10;&#10;Description automatically generated with medium confidence">
            <a:extLst>
              <a:ext uri="{FF2B5EF4-FFF2-40B4-BE49-F238E27FC236}">
                <a16:creationId xmlns:a16="http://schemas.microsoft.com/office/drawing/2014/main" id="{FF60DECA-C2B3-483F-98BF-79AAD12B2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4244" y="3361613"/>
            <a:ext cx="2531165" cy="3380849"/>
          </a:xfrm>
          <a:prstGeom prst="rect">
            <a:avLst/>
          </a:prstGeom>
        </p:spPr>
      </p:pic>
      <p:sp>
        <p:nvSpPr>
          <p:cNvPr id="24" name="TextBox 23">
            <a:extLst>
              <a:ext uri="{FF2B5EF4-FFF2-40B4-BE49-F238E27FC236}">
                <a16:creationId xmlns:a16="http://schemas.microsoft.com/office/drawing/2014/main" id="{B055BA03-CAD6-48F5-92EC-C5F50EF75C58}"/>
              </a:ext>
            </a:extLst>
          </p:cNvPr>
          <p:cNvSpPr txBox="1"/>
          <p:nvPr/>
        </p:nvSpPr>
        <p:spPr>
          <a:xfrm>
            <a:off x="4233590" y="322260"/>
            <a:ext cx="4629494" cy="5632311"/>
          </a:xfrm>
          <a:prstGeom prst="rect">
            <a:avLst/>
          </a:prstGeom>
          <a:noFill/>
        </p:spPr>
        <p:txBody>
          <a:bodyPr wrap="square" rtlCol="0">
            <a:spAutoFit/>
          </a:bodyPr>
          <a:lstStyle/>
          <a:p>
            <a:pPr algn="ctr"/>
            <a:r>
              <a:rPr lang="en-GB" sz="3200" b="1" dirty="0">
                <a:solidFill>
                  <a:srgbClr val="FF0000"/>
                </a:solidFill>
                <a:latin typeface="Century Gothic" panose="020B0502020202020204" pitchFamily="34" charset="0"/>
              </a:rPr>
              <a:t>‘</a:t>
            </a:r>
            <a:r>
              <a:rPr lang="en-GB" sz="3200" b="1" dirty="0" err="1">
                <a:solidFill>
                  <a:srgbClr val="FF0000"/>
                </a:solidFill>
                <a:latin typeface="Century Gothic" panose="020B0502020202020204" pitchFamily="34" charset="0"/>
              </a:rPr>
              <a:t>Coorie</a:t>
            </a:r>
            <a:r>
              <a:rPr lang="en-GB" sz="3200" b="1" dirty="0">
                <a:solidFill>
                  <a:srgbClr val="FF0000"/>
                </a:solidFill>
                <a:latin typeface="Century Gothic" panose="020B0502020202020204" pitchFamily="34" charset="0"/>
              </a:rPr>
              <a:t>-in’</a:t>
            </a:r>
            <a:r>
              <a:rPr lang="en-GB" dirty="0">
                <a:latin typeface="Century Gothic" panose="020B0502020202020204" pitchFamily="34" charset="0"/>
              </a:rPr>
              <a:t>-</a:t>
            </a:r>
            <a:br>
              <a:rPr lang="en-GB" dirty="0">
                <a:latin typeface="Century Gothic" panose="020B0502020202020204" pitchFamily="34" charset="0"/>
              </a:rPr>
            </a:br>
            <a:r>
              <a:rPr lang="en-GB" sz="2400" i="1" dirty="0">
                <a:latin typeface="Century Gothic" panose="020B0502020202020204" pitchFamily="34" charset="0"/>
              </a:rPr>
              <a:t>our</a:t>
            </a:r>
            <a:r>
              <a:rPr lang="en-GB" sz="2400" dirty="0">
                <a:latin typeface="Century Gothic" panose="020B0502020202020204" pitchFamily="34" charset="0"/>
              </a:rPr>
              <a:t> </a:t>
            </a:r>
            <a:r>
              <a:rPr lang="en-GB" sz="2400" i="1" dirty="0">
                <a:latin typeface="Century Gothic" panose="020B0502020202020204" pitchFamily="34" charset="0"/>
              </a:rPr>
              <a:t>family story time sessions led by Hermie teachers.</a:t>
            </a:r>
            <a:br>
              <a:rPr lang="en-GB" sz="2400" i="1" dirty="0">
                <a:latin typeface="Century Gothic" panose="020B0502020202020204" pitchFamily="34" charset="0"/>
              </a:rPr>
            </a:br>
            <a:endParaRPr lang="en-GB" i="1" dirty="0">
              <a:latin typeface="Century Gothic" panose="020B0502020202020204" pitchFamily="34" charset="0"/>
            </a:endParaRPr>
          </a:p>
          <a:p>
            <a:pPr algn="ctr"/>
            <a:r>
              <a:rPr lang="en-GB" sz="2400" dirty="0">
                <a:latin typeface="Century Gothic" panose="020B0502020202020204" pitchFamily="34" charset="0"/>
              </a:rPr>
              <a:t>Come along with your </a:t>
            </a:r>
          </a:p>
          <a:p>
            <a:pPr algn="ctr"/>
            <a:r>
              <a:rPr lang="en-GB" sz="2400" dirty="0">
                <a:latin typeface="Century Gothic" panose="020B0502020202020204" pitchFamily="34" charset="0"/>
              </a:rPr>
              <a:t>N-P2 child to listen to a story, sing, do a book related craft and meet other parents. </a:t>
            </a:r>
          </a:p>
          <a:p>
            <a:pPr algn="ctr"/>
            <a:r>
              <a:rPr lang="en-GB" sz="2400" dirty="0">
                <a:latin typeface="Century Gothic" panose="020B0502020202020204" pitchFamily="34" charset="0"/>
              </a:rPr>
              <a:t>We ‘word boost’ your child with new vocabulary too.</a:t>
            </a:r>
            <a:br>
              <a:rPr lang="en-GB" sz="2400" i="1" dirty="0">
                <a:latin typeface="Century Gothic" panose="020B0502020202020204" pitchFamily="34" charset="0"/>
              </a:rPr>
            </a:br>
            <a:endParaRPr lang="en-GB" i="1" dirty="0">
              <a:latin typeface="Century Gothic" panose="020B0502020202020204" pitchFamily="34" charset="0"/>
            </a:endParaRPr>
          </a:p>
          <a:p>
            <a:pPr algn="ctr"/>
            <a:r>
              <a:rPr lang="en-GB" sz="2000" b="1" dirty="0">
                <a:latin typeface="Century Gothic" panose="020B0502020202020204" pitchFamily="34" charset="0"/>
              </a:rPr>
              <a:t>Fridays at 12:15-12:45 pm </a:t>
            </a:r>
            <a:r>
              <a:rPr lang="en-GB" sz="2000" dirty="0">
                <a:latin typeface="Century Gothic" panose="020B0502020202020204" pitchFamily="34" charset="0"/>
              </a:rPr>
              <a:t>school library (enter through the doors where P2 and P2/1 exit from school)</a:t>
            </a:r>
            <a:br>
              <a:rPr lang="en-GB" sz="2000" dirty="0">
                <a:latin typeface="Century Gothic" panose="020B0502020202020204" pitchFamily="34" charset="0"/>
              </a:rPr>
            </a:br>
            <a:br>
              <a:rPr lang="en-GB" sz="2000" dirty="0">
                <a:latin typeface="Century Gothic" panose="020B0502020202020204" pitchFamily="34" charset="0"/>
              </a:rPr>
            </a:br>
            <a:r>
              <a:rPr lang="en-GB" sz="2000" b="1" i="1" dirty="0">
                <a:latin typeface="Century Gothic" panose="020B0502020202020204" pitchFamily="34" charset="0"/>
              </a:rPr>
              <a:t>No need to book, just turn up.</a:t>
            </a:r>
            <a:endParaRPr lang="en-GB" sz="2000" b="1" i="1" dirty="0"/>
          </a:p>
        </p:txBody>
      </p:sp>
    </p:spTree>
    <p:extLst>
      <p:ext uri="{BB962C8B-B14F-4D97-AF65-F5344CB8AC3E}">
        <p14:creationId xmlns:p14="http://schemas.microsoft.com/office/powerpoint/2010/main" val="377296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87A2B80-4BDC-4707-B72B-9A0056DF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6234">
            <a:off x="175488" y="85795"/>
            <a:ext cx="1300524" cy="1308189"/>
          </a:xfrm>
          <a:prstGeom prst="rect">
            <a:avLst/>
          </a:prstGeom>
        </p:spPr>
      </p:pic>
      <p:sp>
        <p:nvSpPr>
          <p:cNvPr id="2" name="Title 1">
            <a:extLst>
              <a:ext uri="{FF2B5EF4-FFF2-40B4-BE49-F238E27FC236}">
                <a16:creationId xmlns:a16="http://schemas.microsoft.com/office/drawing/2014/main" id="{5994BCF8-AFEF-464B-8BD4-749F26288F44}"/>
              </a:ext>
            </a:extLst>
          </p:cNvPr>
          <p:cNvSpPr>
            <a:spLocks noGrp="1"/>
          </p:cNvSpPr>
          <p:nvPr>
            <p:ph type="title"/>
          </p:nvPr>
        </p:nvSpPr>
        <p:spPr>
          <a:xfrm>
            <a:off x="620019" y="644086"/>
            <a:ext cx="10515600" cy="1325563"/>
          </a:xfrm>
        </p:spPr>
        <p:txBody>
          <a:bodyPr/>
          <a:lstStyle/>
          <a:p>
            <a:pPr algn="ctr"/>
            <a:r>
              <a:rPr lang="en-GB" dirty="0"/>
              <a:t>Dates, Books and ‘word boost’ vocabulary</a:t>
            </a:r>
          </a:p>
        </p:txBody>
      </p:sp>
      <p:graphicFrame>
        <p:nvGraphicFramePr>
          <p:cNvPr id="7" name="Content Placeholder 6">
            <a:extLst>
              <a:ext uri="{FF2B5EF4-FFF2-40B4-BE49-F238E27FC236}">
                <a16:creationId xmlns:a16="http://schemas.microsoft.com/office/drawing/2014/main" id="{291584C8-3D30-4035-A9BC-F6661B83E36B}"/>
              </a:ext>
            </a:extLst>
          </p:cNvPr>
          <p:cNvGraphicFramePr>
            <a:graphicFrameLocks noGrp="1"/>
          </p:cNvGraphicFramePr>
          <p:nvPr>
            <p:ph idx="1"/>
            <p:extLst>
              <p:ext uri="{D42A27DB-BD31-4B8C-83A1-F6EECF244321}">
                <p14:modId xmlns:p14="http://schemas.microsoft.com/office/powerpoint/2010/main" val="3504926861"/>
              </p:ext>
            </p:extLst>
          </p:nvPr>
        </p:nvGraphicFramePr>
        <p:xfrm>
          <a:off x="1429181" y="2066905"/>
          <a:ext cx="9843072" cy="3139807"/>
        </p:xfrm>
        <a:graphic>
          <a:graphicData uri="http://schemas.openxmlformats.org/drawingml/2006/table">
            <a:tbl>
              <a:tblPr firstRow="1" firstCol="1" bandRow="1">
                <a:tableStyleId>{5C22544A-7EE6-4342-B048-85BDC9FD1C3A}</a:tableStyleId>
              </a:tblPr>
              <a:tblGrid>
                <a:gridCol w="814661">
                  <a:extLst>
                    <a:ext uri="{9D8B030D-6E8A-4147-A177-3AD203B41FA5}">
                      <a16:colId xmlns:a16="http://schemas.microsoft.com/office/drawing/2014/main" val="121622762"/>
                    </a:ext>
                  </a:extLst>
                </a:gridCol>
                <a:gridCol w="4402373">
                  <a:extLst>
                    <a:ext uri="{9D8B030D-6E8A-4147-A177-3AD203B41FA5}">
                      <a16:colId xmlns:a16="http://schemas.microsoft.com/office/drawing/2014/main" val="2154954749"/>
                    </a:ext>
                  </a:extLst>
                </a:gridCol>
                <a:gridCol w="4626038">
                  <a:extLst>
                    <a:ext uri="{9D8B030D-6E8A-4147-A177-3AD203B41FA5}">
                      <a16:colId xmlns:a16="http://schemas.microsoft.com/office/drawing/2014/main" val="765241097"/>
                    </a:ext>
                  </a:extLst>
                </a:gridCol>
              </a:tblGrid>
              <a:tr h="408291">
                <a:tc>
                  <a:txBody>
                    <a:bodyPr/>
                    <a:lstStyle/>
                    <a:p>
                      <a:pPr>
                        <a:lnSpc>
                          <a:spcPct val="107000"/>
                        </a:lnSpc>
                        <a:spcAft>
                          <a:spcPts val="0"/>
                        </a:spcAft>
                      </a:pPr>
                      <a:r>
                        <a:rPr lang="en-GB" sz="1800" dirty="0">
                          <a:effectLst/>
                          <a:latin typeface="Century Gothic" panose="020B0502020202020204" pitchFamily="34" charset="0"/>
                        </a:rPr>
                        <a:t>Date</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Book</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a:rPr>
                        <a:t>Vocabulary</a:t>
                      </a:r>
                      <a:endParaRPr lang="en-GB" sz="1800" dirty="0">
                        <a:effectLst/>
                        <a:latin typeface="Century Gothic"/>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5099804"/>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03/03</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The Smartest Giant in Town </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smart, comfortable, match, perfect</a:t>
                      </a:r>
                    </a:p>
                  </a:txBody>
                  <a:tcPr marL="68580" marR="68580" marT="0" marB="0"/>
                </a:tc>
                <a:extLst>
                  <a:ext uri="{0D108BD9-81ED-4DB2-BD59-A6C34878D82A}">
                    <a16:rowId xmlns:a16="http://schemas.microsoft.com/office/drawing/2014/main" val="471043698"/>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10/03</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How to Grow a Dinosaur</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glare, scatter, gigantic, rip</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8760447"/>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17/03</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Who Flung Dung</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scoff, trample, ridiculous, culprit</a:t>
                      </a:r>
                    </a:p>
                  </a:txBody>
                  <a:tcPr marL="68580" marR="68580" marT="0" marB="0"/>
                </a:tc>
                <a:extLst>
                  <a:ext uri="{0D108BD9-81ED-4DB2-BD59-A6C34878D82A}">
                    <a16:rowId xmlns:a16="http://schemas.microsoft.com/office/drawing/2014/main" val="403632277"/>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21/04</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Leo’s Dream</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celebrate, enormous, investigate, reply</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265830"/>
                  </a:ext>
                </a:extLst>
              </a:tr>
              <a:tr h="57941">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28/04</a:t>
                      </a:r>
                    </a:p>
                  </a:txBody>
                  <a:tcPr marL="68580" marR="68580" marT="0" marB="0"/>
                </a:tc>
                <a:tc>
                  <a:txBody>
                    <a:bodyPr/>
                    <a:lstStyle/>
                    <a:p>
                      <a:pPr>
                        <a:lnSpc>
                          <a:spcPct val="107000"/>
                        </a:lnSpc>
                        <a:spcAft>
                          <a:spcPts val="0"/>
                        </a:spcAft>
                      </a:pPr>
                      <a:r>
                        <a:rPr lang="en-GB" sz="1800" kern="1800" dirty="0">
                          <a:effectLst/>
                          <a:latin typeface="Century Gothic" panose="020B0502020202020204" pitchFamily="34" charset="0"/>
                        </a:rPr>
                        <a:t>I Don’t Want to go to Bed</a:t>
                      </a:r>
                      <a:endParaRPr lang="en-GB" sz="1800" dirty="0">
                        <a:effectLst/>
                        <a:latin typeface="Century Gothic" panose="020B0502020202020204" pitchFamily="34" charset="0"/>
                      </a:endParaRP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rPr>
                        <a:t>disappear, belong, stare, scurry</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1371500"/>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05/05</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The Great Goat Chase</a:t>
                      </a:r>
                    </a:p>
                  </a:txBody>
                  <a:tcPr marL="68580" marR="68580" marT="0" marB="0"/>
                </a:tc>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neat, exhausted, wonder, grin</a:t>
                      </a:r>
                    </a:p>
                  </a:txBody>
                  <a:tcPr marL="68580" marR="68580" marT="0" marB="0"/>
                </a:tc>
                <a:extLst>
                  <a:ext uri="{0D108BD9-81ED-4DB2-BD59-A6C34878D82A}">
                    <a16:rowId xmlns:a16="http://schemas.microsoft.com/office/drawing/2014/main" val="2034672283"/>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12/05</a:t>
                      </a:r>
                    </a:p>
                  </a:txBody>
                  <a:tcPr marL="68580" marR="68580" marT="0" marB="0"/>
                </a:tc>
                <a:tc>
                  <a:txBody>
                    <a:bodyPr/>
                    <a:lstStyle/>
                    <a:p>
                      <a:pPr>
                        <a:lnSpc>
                          <a:spcPct val="107000"/>
                        </a:lnSpc>
                        <a:spcAft>
                          <a:spcPts val="0"/>
                        </a:spcAft>
                      </a:pPr>
                      <a:r>
                        <a:rPr lang="en-GB" sz="1800" dirty="0">
                          <a:effectLst/>
                          <a:latin typeface="Century Gothic"/>
                          <a:ea typeface="Calibri" panose="020F0502020204030204" pitchFamily="34" charset="0"/>
                          <a:cs typeface="Times New Roman"/>
                        </a:rPr>
                        <a:t>Penguins Hidden Talent</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a:ea typeface="Calibri" panose="020F0502020204030204" pitchFamily="34" charset="0"/>
                          <a:cs typeface="Times New Roman"/>
                        </a:rPr>
                        <a:t>talent, eventually, manage, organise</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543425"/>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19/05</a:t>
                      </a:r>
                    </a:p>
                  </a:txBody>
                  <a:tcPr marL="68580" marR="68580" marT="0" marB="0"/>
                </a:tc>
                <a:tc>
                  <a:txBody>
                    <a:bodyPr/>
                    <a:lstStyle/>
                    <a:p>
                      <a:pPr>
                        <a:lnSpc>
                          <a:spcPct val="107000"/>
                        </a:lnSpc>
                        <a:spcAft>
                          <a:spcPts val="0"/>
                        </a:spcAft>
                      </a:pPr>
                      <a:r>
                        <a:rPr lang="en-GB" sz="1800" dirty="0">
                          <a:effectLst/>
                          <a:latin typeface="Century Gothic"/>
                          <a:ea typeface="Calibri" panose="020F0502020204030204" pitchFamily="34" charset="0"/>
                          <a:cs typeface="Times New Roman"/>
                        </a:rPr>
                        <a:t>Christopher Nibble</a:t>
                      </a:r>
                      <a:endParaRPr lang="en-GB" sz="1800" dirty="0" err="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latin typeface="Century Gothic"/>
                          <a:ea typeface="Calibri" panose="020F0502020204030204" pitchFamily="34" charset="0"/>
                          <a:cs typeface="Times New Roman"/>
                        </a:rPr>
                        <a:t>imagine, borrow, protect, deep</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3479577"/>
                  </a:ext>
                </a:extLst>
              </a:tr>
              <a:tr h="247650">
                <a:tc>
                  <a:txBody>
                    <a:bodyPr/>
                    <a:lstStyle/>
                    <a:p>
                      <a:pPr>
                        <a:lnSpc>
                          <a:spcPct val="107000"/>
                        </a:lnSpc>
                        <a:spcAft>
                          <a:spcPts val="0"/>
                        </a:spcAft>
                      </a:pPr>
                      <a:r>
                        <a:rPr lang="en-GB" sz="1800" dirty="0">
                          <a:effectLst/>
                          <a:latin typeface="Century Gothic" panose="020B0502020202020204" pitchFamily="34" charset="0"/>
                          <a:ea typeface="Calibri" panose="020F0502020204030204" pitchFamily="34" charset="0"/>
                          <a:cs typeface="Times New Roman" panose="02020603050405020304" pitchFamily="18" charset="0"/>
                        </a:rPr>
                        <a:t>26/05</a:t>
                      </a:r>
                    </a:p>
                  </a:txBody>
                  <a:tcPr marL="68580" marR="68580" marT="0" marB="0"/>
                </a:tc>
                <a:tc>
                  <a:txBody>
                    <a:bodyPr/>
                    <a:lstStyle/>
                    <a:p>
                      <a:pPr marL="0" marR="0" lvl="0" indent="0" algn="l" rtl="0" eaLnBrk="1" fontAlgn="auto" latinLnBrk="0" hangingPunct="1">
                        <a:lnSpc>
                          <a:spcPct val="107000"/>
                        </a:lnSpc>
                        <a:spcBef>
                          <a:spcPts val="0"/>
                        </a:spcBef>
                        <a:spcAft>
                          <a:spcPts val="0"/>
                        </a:spcAft>
                        <a:buClrTx/>
                        <a:buSzTx/>
                        <a:buFontTx/>
                        <a:buNone/>
                      </a:pPr>
                      <a:r>
                        <a:rPr lang="en-GB" sz="1800" dirty="0">
                          <a:effectLst/>
                          <a:latin typeface="Century Gothic"/>
                          <a:ea typeface="Calibri" panose="020F0502020204030204" pitchFamily="34" charset="0"/>
                          <a:cs typeface="Times New Roman"/>
                        </a:rPr>
                        <a:t>The Train Who Was Frightened of the Dark</a:t>
                      </a:r>
                      <a:endParaRPr lang="en-GB"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rtl="0" eaLnBrk="1" fontAlgn="auto" latinLnBrk="0" hangingPunct="1">
                        <a:lnSpc>
                          <a:spcPct val="107000"/>
                        </a:lnSpc>
                        <a:spcBef>
                          <a:spcPts val="0"/>
                        </a:spcBef>
                        <a:spcAft>
                          <a:spcPts val="0"/>
                        </a:spcAft>
                        <a:buClrTx/>
                        <a:buSzTx/>
                        <a:buFontTx/>
                        <a:buNone/>
                      </a:pPr>
                      <a:r>
                        <a:rPr lang="en-GB" sz="1800" dirty="0">
                          <a:effectLst/>
                          <a:latin typeface="Century Gothic"/>
                          <a:ea typeface="Calibri" panose="020F0502020204030204" pitchFamily="34" charset="0"/>
                          <a:cs typeface="Times New Roman"/>
                        </a:rPr>
                        <a:t>cosy, terrified, passenger, entrance</a:t>
                      </a:r>
                      <a:endParaRPr lang="en-GB" sz="1800" dirty="0" err="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7703492"/>
                  </a:ext>
                </a:extLst>
              </a:tr>
            </a:tbl>
          </a:graphicData>
        </a:graphic>
      </p:graphicFrame>
      <p:pic>
        <p:nvPicPr>
          <p:cNvPr id="10" name="Picture 9">
            <a:extLst>
              <a:ext uri="{FF2B5EF4-FFF2-40B4-BE49-F238E27FC236}">
                <a16:creationId xmlns:a16="http://schemas.microsoft.com/office/drawing/2014/main" id="{C850E0AF-88B5-4EDE-89FE-1ADF48E12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6488">
            <a:off x="155606" y="5339457"/>
            <a:ext cx="1411749" cy="1058812"/>
          </a:xfrm>
          <a:prstGeom prst="rect">
            <a:avLst/>
          </a:prstGeom>
        </p:spPr>
      </p:pic>
      <p:pic>
        <p:nvPicPr>
          <p:cNvPr id="12" name="Picture 11">
            <a:extLst>
              <a:ext uri="{FF2B5EF4-FFF2-40B4-BE49-F238E27FC236}">
                <a16:creationId xmlns:a16="http://schemas.microsoft.com/office/drawing/2014/main" id="{DDC9F5B6-63E4-4917-AFA3-C5B646B25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15438">
            <a:off x="9659472" y="5457100"/>
            <a:ext cx="2138268" cy="1190419"/>
          </a:xfrm>
          <a:prstGeom prst="rect">
            <a:avLst/>
          </a:prstGeom>
        </p:spPr>
      </p:pic>
      <p:pic>
        <p:nvPicPr>
          <p:cNvPr id="16" name="Picture 15">
            <a:extLst>
              <a:ext uri="{FF2B5EF4-FFF2-40B4-BE49-F238E27FC236}">
                <a16:creationId xmlns:a16="http://schemas.microsoft.com/office/drawing/2014/main" id="{D2726E7F-4715-40B3-BE00-3B355A26E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824210">
            <a:off x="10735366" y="261087"/>
            <a:ext cx="1560081" cy="1170061"/>
          </a:xfrm>
          <a:prstGeom prst="rect">
            <a:avLst/>
          </a:prstGeom>
        </p:spPr>
      </p:pic>
      <p:pic>
        <p:nvPicPr>
          <p:cNvPr id="20" name="Picture 19">
            <a:extLst>
              <a:ext uri="{FF2B5EF4-FFF2-40B4-BE49-F238E27FC236}">
                <a16:creationId xmlns:a16="http://schemas.microsoft.com/office/drawing/2014/main" id="{C7E69532-137D-41AE-9952-2F9EEC23A4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292" y="5304187"/>
            <a:ext cx="1725791" cy="1323098"/>
          </a:xfrm>
          <a:prstGeom prst="rect">
            <a:avLst/>
          </a:prstGeom>
        </p:spPr>
      </p:pic>
      <p:pic>
        <p:nvPicPr>
          <p:cNvPr id="22" name="Picture 21">
            <a:extLst>
              <a:ext uri="{FF2B5EF4-FFF2-40B4-BE49-F238E27FC236}">
                <a16:creationId xmlns:a16="http://schemas.microsoft.com/office/drawing/2014/main" id="{22BBA51A-6B72-4064-9AE0-9EA1ECBA60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050" y="86942"/>
            <a:ext cx="1569538" cy="1245821"/>
          </a:xfrm>
          <a:prstGeom prst="rect">
            <a:avLst/>
          </a:prstGeom>
        </p:spPr>
      </p:pic>
    </p:spTree>
    <p:extLst>
      <p:ext uri="{BB962C8B-B14F-4D97-AF65-F5344CB8AC3E}">
        <p14:creationId xmlns:p14="http://schemas.microsoft.com/office/powerpoint/2010/main" val="2388927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055BA03-CAD6-48F5-92EC-C5F50EF75C58}"/>
              </a:ext>
            </a:extLst>
          </p:cNvPr>
          <p:cNvSpPr txBox="1"/>
          <p:nvPr/>
        </p:nvSpPr>
        <p:spPr>
          <a:xfrm>
            <a:off x="4233590" y="322260"/>
            <a:ext cx="4629494" cy="1354217"/>
          </a:xfrm>
          <a:prstGeom prst="rect">
            <a:avLst/>
          </a:prstGeom>
          <a:noFill/>
        </p:spPr>
        <p:txBody>
          <a:bodyPr wrap="square" rtlCol="0">
            <a:spAutoFit/>
          </a:bodyPr>
          <a:lstStyle/>
          <a:p>
            <a:pPr algn="ctr"/>
            <a:r>
              <a:rPr lang="en-GB" sz="3200" b="1" dirty="0">
                <a:solidFill>
                  <a:srgbClr val="0070C0"/>
                </a:solidFill>
                <a:latin typeface="Century Gothic" panose="020B0502020202020204" pitchFamily="34" charset="0"/>
              </a:rPr>
              <a:t>‘</a:t>
            </a:r>
            <a:r>
              <a:rPr lang="en-GB" sz="3200" b="1" dirty="0" err="1">
                <a:solidFill>
                  <a:srgbClr val="0070C0"/>
                </a:solidFill>
                <a:latin typeface="Century Gothic" panose="020B0502020202020204" pitchFamily="34" charset="0"/>
              </a:rPr>
              <a:t>Coorie</a:t>
            </a:r>
            <a:r>
              <a:rPr lang="en-GB" sz="3200" b="1" dirty="0">
                <a:solidFill>
                  <a:srgbClr val="0070C0"/>
                </a:solidFill>
                <a:latin typeface="Century Gothic" panose="020B0502020202020204" pitchFamily="34" charset="0"/>
              </a:rPr>
              <a:t>-in’ at Preston Street </a:t>
            </a:r>
            <a:r>
              <a:rPr lang="en-GB" dirty="0">
                <a:solidFill>
                  <a:srgbClr val="0070C0"/>
                </a:solidFill>
                <a:latin typeface="Century Gothic" panose="020B0502020202020204" pitchFamily="34" charset="0"/>
              </a:rPr>
              <a:t>-</a:t>
            </a:r>
            <a:br>
              <a:rPr lang="en-GB" dirty="0">
                <a:latin typeface="Century Gothic" panose="020B0502020202020204" pitchFamily="34" charset="0"/>
              </a:rPr>
            </a:br>
            <a:endParaRPr lang="en-GB" i="1" dirty="0">
              <a:latin typeface="Century Gothic" panose="020B0502020202020204" pitchFamily="34" charset="0"/>
            </a:endParaRPr>
          </a:p>
        </p:txBody>
      </p:sp>
      <p:pic>
        <p:nvPicPr>
          <p:cNvPr id="6" name="Picture 5" descr="Graphical user interface, website&#10;&#10;Description automatically generated">
            <a:extLst>
              <a:ext uri="{FF2B5EF4-FFF2-40B4-BE49-F238E27FC236}">
                <a16:creationId xmlns:a16="http://schemas.microsoft.com/office/drawing/2014/main" id="{6726A8AE-7AEE-6F0C-94B8-BE6C67ECA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149" y="1614296"/>
            <a:ext cx="3247669" cy="4291257"/>
          </a:xfrm>
          <a:prstGeom prst="rect">
            <a:avLst/>
          </a:prstGeom>
          <a:ln w="22225">
            <a:solidFill>
              <a:schemeClr val="tx1"/>
            </a:solidFill>
          </a:ln>
        </p:spPr>
      </p:pic>
      <p:pic>
        <p:nvPicPr>
          <p:cNvPr id="11" name="Picture 10" descr="A group of children sitting on the floor&#10;&#10;Description automatically generated with medium confidence">
            <a:extLst>
              <a:ext uri="{FF2B5EF4-FFF2-40B4-BE49-F238E27FC236}">
                <a16:creationId xmlns:a16="http://schemas.microsoft.com/office/drawing/2014/main" id="{3DE6D7F5-622D-3254-8F3B-3652C0F18B16}"/>
              </a:ext>
            </a:extLst>
          </p:cNvPr>
          <p:cNvPicPr>
            <a:picLocks noChangeAspect="1"/>
          </p:cNvPicPr>
          <p:nvPr/>
        </p:nvPicPr>
        <p:blipFill rotWithShape="1">
          <a:blip r:embed="rId4">
            <a:extLst>
              <a:ext uri="{28A0092B-C50C-407E-A947-70E740481C1C}">
                <a14:useLocalDpi xmlns:a14="http://schemas.microsoft.com/office/drawing/2010/main" val="0"/>
              </a:ext>
            </a:extLst>
          </a:blip>
          <a:srcRect l="4927" t="-2576" r="-4927" b="29298"/>
          <a:stretch/>
        </p:blipFill>
        <p:spPr>
          <a:xfrm>
            <a:off x="8804844" y="322260"/>
            <a:ext cx="3087896" cy="1697040"/>
          </a:xfrm>
          <a:prstGeom prst="rect">
            <a:avLst/>
          </a:prstGeom>
        </p:spPr>
      </p:pic>
      <p:pic>
        <p:nvPicPr>
          <p:cNvPr id="13" name="Picture 12" descr="A picture containing text, person, indoor, floor&#10;&#10;Description automatically generated">
            <a:extLst>
              <a:ext uri="{FF2B5EF4-FFF2-40B4-BE49-F238E27FC236}">
                <a16:creationId xmlns:a16="http://schemas.microsoft.com/office/drawing/2014/main" id="{CEB0B5A7-C7B6-5223-9F30-47BA85FF35EF}"/>
              </a:ext>
            </a:extLst>
          </p:cNvPr>
          <p:cNvPicPr>
            <a:picLocks noChangeAspect="1"/>
          </p:cNvPicPr>
          <p:nvPr/>
        </p:nvPicPr>
        <p:blipFill rotWithShape="1">
          <a:blip r:embed="rId5">
            <a:extLst>
              <a:ext uri="{28A0092B-C50C-407E-A947-70E740481C1C}">
                <a14:useLocalDpi xmlns:a14="http://schemas.microsoft.com/office/drawing/2010/main" val="0"/>
              </a:ext>
            </a:extLst>
          </a:blip>
          <a:srcRect t="13085" r="15775" b="12885"/>
          <a:stretch/>
        </p:blipFill>
        <p:spPr>
          <a:xfrm>
            <a:off x="299260" y="143547"/>
            <a:ext cx="2600774" cy="3048000"/>
          </a:xfrm>
          <a:prstGeom prst="rect">
            <a:avLst/>
          </a:prstGeom>
        </p:spPr>
      </p:pic>
      <p:pic>
        <p:nvPicPr>
          <p:cNvPr id="15" name="Picture 14" descr="A picture containing person, child, room&#10;&#10;Description automatically generated">
            <a:extLst>
              <a:ext uri="{FF2B5EF4-FFF2-40B4-BE49-F238E27FC236}">
                <a16:creationId xmlns:a16="http://schemas.microsoft.com/office/drawing/2014/main" id="{5D49E170-ABDC-6BFC-F2EC-8E74EC978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6033" y="1676477"/>
            <a:ext cx="2071688" cy="2762250"/>
          </a:xfrm>
          <a:prstGeom prst="rect">
            <a:avLst/>
          </a:prstGeom>
        </p:spPr>
      </p:pic>
      <p:pic>
        <p:nvPicPr>
          <p:cNvPr id="17" name="Picture 16" descr="A picture containing person, indoor&#10;&#10;Description automatically generated">
            <a:extLst>
              <a:ext uri="{FF2B5EF4-FFF2-40B4-BE49-F238E27FC236}">
                <a16:creationId xmlns:a16="http://schemas.microsoft.com/office/drawing/2014/main" id="{3E5744F7-C4AC-1C40-7A0A-559F4D9EEF50}"/>
              </a:ext>
            </a:extLst>
          </p:cNvPr>
          <p:cNvPicPr>
            <a:picLocks noChangeAspect="1"/>
          </p:cNvPicPr>
          <p:nvPr/>
        </p:nvPicPr>
        <p:blipFill rotWithShape="1">
          <a:blip r:embed="rId7">
            <a:extLst>
              <a:ext uri="{28A0092B-C50C-407E-A947-70E740481C1C}">
                <a14:useLocalDpi xmlns:a14="http://schemas.microsoft.com/office/drawing/2010/main" val="0"/>
              </a:ext>
            </a:extLst>
          </a:blip>
          <a:srcRect b="12609"/>
          <a:stretch/>
        </p:blipFill>
        <p:spPr>
          <a:xfrm>
            <a:off x="2419973" y="1539874"/>
            <a:ext cx="2329150" cy="2713953"/>
          </a:xfrm>
          <a:prstGeom prst="rect">
            <a:avLst/>
          </a:prstGeom>
        </p:spPr>
      </p:pic>
      <p:pic>
        <p:nvPicPr>
          <p:cNvPr id="19" name="Picture 18" descr="A picture containing person&#10;&#10;Description automatically generated">
            <a:extLst>
              <a:ext uri="{FF2B5EF4-FFF2-40B4-BE49-F238E27FC236}">
                <a16:creationId xmlns:a16="http://schemas.microsoft.com/office/drawing/2014/main" id="{56B634F8-5911-42F3-B9FD-3096A38A687E}"/>
              </a:ext>
            </a:extLst>
          </p:cNvPr>
          <p:cNvPicPr>
            <a:picLocks noChangeAspect="1"/>
          </p:cNvPicPr>
          <p:nvPr/>
        </p:nvPicPr>
        <p:blipFill rotWithShape="1">
          <a:blip r:embed="rId8">
            <a:extLst>
              <a:ext uri="{28A0092B-C50C-407E-A947-70E740481C1C}">
                <a14:useLocalDpi xmlns:a14="http://schemas.microsoft.com/office/drawing/2010/main" val="0"/>
              </a:ext>
            </a:extLst>
          </a:blip>
          <a:srcRect b="-19167"/>
          <a:stretch/>
        </p:blipFill>
        <p:spPr>
          <a:xfrm>
            <a:off x="458149" y="3374353"/>
            <a:ext cx="2724150" cy="3632200"/>
          </a:xfrm>
          <a:prstGeom prst="rect">
            <a:avLst/>
          </a:prstGeom>
        </p:spPr>
      </p:pic>
      <p:pic>
        <p:nvPicPr>
          <p:cNvPr id="21" name="Picture 20" descr="A picture containing person, child, little, indoor&#10;&#10;Description automatically generated">
            <a:extLst>
              <a:ext uri="{FF2B5EF4-FFF2-40B4-BE49-F238E27FC236}">
                <a16:creationId xmlns:a16="http://schemas.microsoft.com/office/drawing/2014/main" id="{F6F39E5D-A4F8-2A99-077C-C4EA7294B8A5}"/>
              </a:ext>
            </a:extLst>
          </p:cNvPr>
          <p:cNvPicPr>
            <a:picLocks noChangeAspect="1"/>
          </p:cNvPicPr>
          <p:nvPr/>
        </p:nvPicPr>
        <p:blipFill rotWithShape="1">
          <a:blip r:embed="rId9">
            <a:extLst>
              <a:ext uri="{28A0092B-C50C-407E-A947-70E740481C1C}">
                <a14:useLocalDpi xmlns:a14="http://schemas.microsoft.com/office/drawing/2010/main" val="0"/>
              </a:ext>
            </a:extLst>
          </a:blip>
          <a:srcRect t="13889" b="35277"/>
          <a:stretch/>
        </p:blipFill>
        <p:spPr>
          <a:xfrm>
            <a:off x="9009703" y="4105159"/>
            <a:ext cx="3176036" cy="2152727"/>
          </a:xfrm>
          <a:prstGeom prst="rect">
            <a:avLst/>
          </a:prstGeom>
        </p:spPr>
      </p:pic>
    </p:spTree>
    <p:extLst>
      <p:ext uri="{BB962C8B-B14F-4D97-AF65-F5344CB8AC3E}">
        <p14:creationId xmlns:p14="http://schemas.microsoft.com/office/powerpoint/2010/main" val="2717650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32F-6627-497D-B5A5-641CA57E694E}"/>
              </a:ext>
            </a:extLst>
          </p:cNvPr>
          <p:cNvSpPr>
            <a:spLocks noGrp="1"/>
          </p:cNvSpPr>
          <p:nvPr>
            <p:ph type="title"/>
          </p:nvPr>
        </p:nvSpPr>
        <p:spPr/>
        <p:txBody>
          <a:bodyPr/>
          <a:lstStyle/>
          <a:p>
            <a:r>
              <a:rPr lang="en-GB" dirty="0"/>
              <a:t>What do these things have in common?</a:t>
            </a:r>
          </a:p>
        </p:txBody>
      </p:sp>
      <p:pic>
        <p:nvPicPr>
          <p:cNvPr id="1026" name="Picture 2" descr="Endangered Species">
            <a:extLst>
              <a:ext uri="{FF2B5EF4-FFF2-40B4-BE49-F238E27FC236}">
                <a16:creationId xmlns:a16="http://schemas.microsoft.com/office/drawing/2014/main" id="{40642900-B519-4271-BA0D-A1BD4CD11D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6459" y="1821655"/>
            <a:ext cx="317974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tain's most endangered animal species | Countryfile.com">
            <a:extLst>
              <a:ext uri="{FF2B5EF4-FFF2-40B4-BE49-F238E27FC236}">
                <a16:creationId xmlns:a16="http://schemas.microsoft.com/office/drawing/2014/main" id="{66B12848-9286-47AD-B47E-5BDE82D61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433" y="4428272"/>
            <a:ext cx="3220543"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stralia Has Declared Koalas An Endangered Species">
            <a:extLst>
              <a:ext uri="{FF2B5EF4-FFF2-40B4-BE49-F238E27FC236}">
                <a16:creationId xmlns:a16="http://schemas.microsoft.com/office/drawing/2014/main" id="{887ABD41-DC9D-4B99-8F0B-E56D1ADBD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8888" y="1874489"/>
            <a:ext cx="2416653" cy="2416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 of the world's most endangered animals | WWF">
            <a:extLst>
              <a:ext uri="{FF2B5EF4-FFF2-40B4-BE49-F238E27FC236}">
                <a16:creationId xmlns:a16="http://schemas.microsoft.com/office/drawing/2014/main" id="{A0F73F59-F7E2-415A-9DE1-7709AF04F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24" y="4239992"/>
            <a:ext cx="3220543"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ight bedtime stories to read to children of all ages">
            <a:extLst>
              <a:ext uri="{FF2B5EF4-FFF2-40B4-BE49-F238E27FC236}">
                <a16:creationId xmlns:a16="http://schemas.microsoft.com/office/drawing/2014/main" id="{681B74AF-EA77-4413-9620-7E66A78F51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2418" y="4056063"/>
            <a:ext cx="3974523"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19,298 Ginger Boy Images, Stock Photos &amp; Vectors | Shutterstock">
            <a:extLst>
              <a:ext uri="{FF2B5EF4-FFF2-40B4-BE49-F238E27FC236}">
                <a16:creationId xmlns:a16="http://schemas.microsoft.com/office/drawing/2014/main" id="{57A710B7-816C-49CD-94E8-16EF4B35B2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1194" y="1821655"/>
            <a:ext cx="3234929" cy="196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967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Rectangle 922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CD387-AC91-42B3-A624-4801FA6D8DF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Questions?</a:t>
            </a:r>
          </a:p>
        </p:txBody>
      </p:sp>
      <p:pic>
        <p:nvPicPr>
          <p:cNvPr id="9218" name="Picture 2" descr="Holy Family Primary and Nursery Class (@HolyFamily_PS) / Twitter">
            <a:extLst>
              <a:ext uri="{FF2B5EF4-FFF2-40B4-BE49-F238E27FC236}">
                <a16:creationId xmlns:a16="http://schemas.microsoft.com/office/drawing/2014/main" id="{B0DF3FB0-EC99-4394-BFF4-97E5B8434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6328" y="640081"/>
            <a:ext cx="6747558"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9231" name="Straight Connector 923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233" name="Rectangle 923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35" name="Rectangle 923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6254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E6FB-1CE9-49A8-8E68-2D9863C0A3DD}"/>
              </a:ext>
            </a:extLst>
          </p:cNvPr>
          <p:cNvSpPr txBox="1">
            <a:spLocks/>
          </p:cNvSpPr>
          <p:nvPr/>
        </p:nvSpPr>
        <p:spPr>
          <a:xfrm>
            <a:off x="341489" y="107548"/>
            <a:ext cx="10196993" cy="1015664"/>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000" dirty="0">
                <a:solidFill>
                  <a:schemeClr val="tx1"/>
                </a:solidFill>
              </a:rPr>
              <a:t>An introduction</a:t>
            </a:r>
          </a:p>
          <a:p>
            <a:pPr algn="ctr"/>
            <a:endParaRPr lang="en-GB" sz="4000" dirty="0">
              <a:solidFill>
                <a:schemeClr val="tx1"/>
              </a:solidFill>
            </a:endParaRPr>
          </a:p>
        </p:txBody>
      </p:sp>
      <p:pic>
        <p:nvPicPr>
          <p:cNvPr id="4" name="Picture 8" descr="https://attachments.office.net/owa/Lisa.Black%40hermitagepark.edin.sch.uk/service.svc/s/GetFileAttachment?id=AAMkADA2ODA4ODM3LTNjMjktNDBhOS1iNjE3LTUyNWUxMzUzNzkxMQBGAAAAAAAcl6xBN%2BjlSqAJYdl7%2FX%2FhBwDTEEOQ%2F%2BTURamBxwXbX%2BveAAAAAAEMAADTEEOQ%2F%2BTURamBxwXbX%2BveAAGubshqAAABEgAQAASXJD%2F6CtRMp7Wh2Z8s%2B04%3D&amp;X-OWA-CANARY=aosqhPwZJUep6r5NfvbxewDcWtHc6dYYpmpddBMXeJ6SjEDhHwk3scw6cnQncW1GkxWik-OVGjY.&amp;token=eyJhbGciOiJSUzI1NiIsImtpZCI6IjA2MDBGOUY2NzQ2MjA3MzdFNzM0MDRFMjg3QzQ1QTgxOENCN0NFQjgiLCJ4NXQiOiJCZ0Q1OW5SaUJ6Zm5OQVRpaDhSYWdZeTN6cmciLCJ0eXAiOiJKV1QifQ.eyJ2ZXIiOiJFeGNoYW5nZS5DYWxsYmFjay5WMSIsImFwcGN0eHNlbmRlciI6Ik93YURvd25sb2FkQDQ4YWNmZTY5LTM3NmEtNDJiNS05ZjY5LWM5ZTQ3YmJmYjljNCIsImFwcGN0eCI6IntcIm1zZXhjaHByb3RcIjpcIm93YVwiLFwicHJpbWFyeXNpZFwiOlwiUy0xLTUtMjEtMzQ4ODkzODc4Ni04MTI3MDI3MjMtMTgwODY3NTU2OS0xMDk3MTQ5NlwiLFwicHVpZFwiOlwiMTE1Mzk3NzAyNTYzNDY2OTc5N1wiLFwib2lkXCI6XCIxNWIwZWJjZi02YjQyLTQ2ZjMtOTdmYi00MmE4YTkxYWI2MDZcIixcInNjb3BlXCI6XCJPd2FEb3dubG9hZFwifSIsIm5iZiI6MTU1OTc1NjI3OCwiZXhwIjoxNTU5NzU2ODc4LCJpc3MiOiIwMDAwMDAwMi0wMDAwLTBmZjEtY2UwMC0wMDAwMDAwMDAwMDBANDhhY2ZlNjktMzc2YS00MmI1LTlmNjktYzllNDdiYmZiOWM0IiwiYXVkIjoiMDAwMDAwMDItMDAwMC0wZmYxLWNlMDAtMDAwMDAwMDAwMDAwL2F0dGFjaG1lbnRzLm9mZmljZS5uZXRANDhhY2ZlNjktMzc2YS00MmI1LTlmNjktYzllNDdiYmZiOWM0In0.fr3RtpLHUl_4WaEz0sZCHugdfZSD67T6sxKuvJ_0SxLtdwlYfNRr_eSWPnLJdc_nRi1E0t3ictrKxNEn-7yCiHqO2U9JPkwM0cxXu0DlGjhBqhJUoDUkjB3nbjxmfu50_e8N0jG0k3LqGtLZ8TN10TgShlzo24cm2_anvhF6iGzdr_Kqe7pZwuJcgfJCsjzHW8x-3q9GciizpK5NS309UyJy-m_XOdhd5lDTqw6dpmHINcLKMxrKrx_sLXsJe87SnyEQKcWV7US2aqHSMhWDryaLUMYhtdPlwu_J5pO5NfzFE-NNQBhe_XGbY7pxmgDoWKnbfPGMirwYUMgjMVK8Vw&amp;owa=outlook.office.com&amp;isImagePreview=Tru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89" y="806268"/>
            <a:ext cx="3847465" cy="28855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person, group, people, family&#10;&#10;Description automatically generated">
            <a:extLst>
              <a:ext uri="{FF2B5EF4-FFF2-40B4-BE49-F238E27FC236}">
                <a16:creationId xmlns:a16="http://schemas.microsoft.com/office/drawing/2014/main" id="{58C189FD-C62A-42D8-9CC6-F42E8510A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 y="3854852"/>
            <a:ext cx="3398389" cy="2895600"/>
          </a:xfrm>
          <a:prstGeom prst="rect">
            <a:avLst/>
          </a:prstGeom>
        </p:spPr>
      </p:pic>
      <p:pic>
        <p:nvPicPr>
          <p:cNvPr id="10" name="Picture 9" descr="A person and a child sitting on the floor&#10;&#10;Description automatically generated with medium confidence">
            <a:extLst>
              <a:ext uri="{FF2B5EF4-FFF2-40B4-BE49-F238E27FC236}">
                <a16:creationId xmlns:a16="http://schemas.microsoft.com/office/drawing/2014/main" id="{FA5B91BA-B1AA-4080-A9A7-C44C74C5B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089" y="806268"/>
            <a:ext cx="3733800" cy="2800350"/>
          </a:xfrm>
          <a:prstGeom prst="rect">
            <a:avLst/>
          </a:prstGeom>
        </p:spPr>
      </p:pic>
      <p:pic>
        <p:nvPicPr>
          <p:cNvPr id="12" name="Picture 11" descr="A picture containing person, child, floor, indoor&#10;&#10;Description automatically generated">
            <a:extLst>
              <a:ext uri="{FF2B5EF4-FFF2-40B4-BE49-F238E27FC236}">
                <a16:creationId xmlns:a16="http://schemas.microsoft.com/office/drawing/2014/main" id="{C231F982-1F15-49BB-9F70-02C6DEF218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3460" y="3854852"/>
            <a:ext cx="3733800" cy="2800350"/>
          </a:xfrm>
          <a:prstGeom prst="rect">
            <a:avLst/>
          </a:prstGeom>
        </p:spPr>
      </p:pic>
      <p:pic>
        <p:nvPicPr>
          <p:cNvPr id="14" name="Picture 13" descr="A group of people wearing panda clothing&#10;&#10;Description automatically generated with low confidence">
            <a:extLst>
              <a:ext uri="{FF2B5EF4-FFF2-40B4-BE49-F238E27FC236}">
                <a16:creationId xmlns:a16="http://schemas.microsoft.com/office/drawing/2014/main" id="{9E32C027-FE97-4C9E-8380-C957F299D3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9024" y="960120"/>
            <a:ext cx="3529100" cy="4709160"/>
          </a:xfrm>
          <a:prstGeom prst="rect">
            <a:avLst/>
          </a:prstGeom>
        </p:spPr>
      </p:pic>
    </p:spTree>
    <p:extLst>
      <p:ext uri="{BB962C8B-B14F-4D97-AF65-F5344CB8AC3E}">
        <p14:creationId xmlns:p14="http://schemas.microsoft.com/office/powerpoint/2010/main" val="27577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E6FB-1CE9-49A8-8E68-2D9863C0A3DD}"/>
              </a:ext>
            </a:extLst>
          </p:cNvPr>
          <p:cNvSpPr txBox="1">
            <a:spLocks/>
          </p:cNvSpPr>
          <p:nvPr/>
        </p:nvSpPr>
        <p:spPr>
          <a:xfrm>
            <a:off x="341489" y="107548"/>
            <a:ext cx="10196993" cy="1015664"/>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000" dirty="0">
                <a:solidFill>
                  <a:schemeClr val="tx1"/>
                </a:solidFill>
              </a:rPr>
              <a:t>The rationale</a:t>
            </a:r>
          </a:p>
          <a:p>
            <a:pPr algn="ctr"/>
            <a:endParaRPr lang="en-GB" sz="4000" dirty="0">
              <a:solidFill>
                <a:schemeClr val="tx1"/>
              </a:solidFill>
            </a:endParaRPr>
          </a:p>
        </p:txBody>
      </p:sp>
      <p:graphicFrame>
        <p:nvGraphicFramePr>
          <p:cNvPr id="3" name="Chart 2"/>
          <p:cNvGraphicFramePr/>
          <p:nvPr>
            <p:extLst>
              <p:ext uri="{D42A27DB-BD31-4B8C-83A1-F6EECF244321}">
                <p14:modId xmlns:p14="http://schemas.microsoft.com/office/powerpoint/2010/main" val="631578772"/>
              </p:ext>
            </p:extLst>
          </p:nvPr>
        </p:nvGraphicFramePr>
        <p:xfrm>
          <a:off x="1583619" y="970560"/>
          <a:ext cx="8833595" cy="57890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8005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1751876714"/>
              </p:ext>
            </p:extLst>
          </p:nvPr>
        </p:nvGraphicFramePr>
        <p:xfrm>
          <a:off x="1516284" y="335666"/>
          <a:ext cx="9155574" cy="60419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1436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E6FB-1CE9-49A8-8E68-2D9863C0A3DD}"/>
              </a:ext>
            </a:extLst>
          </p:cNvPr>
          <p:cNvSpPr>
            <a:spLocks noGrp="1"/>
          </p:cNvSpPr>
          <p:nvPr>
            <p:ph type="title"/>
          </p:nvPr>
        </p:nvSpPr>
        <p:spPr>
          <a:xfrm>
            <a:off x="1598559" y="16034"/>
            <a:ext cx="8994882" cy="83099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a:normAutofit/>
          </a:bodyPr>
          <a:lstStyle/>
          <a:p>
            <a:pPr algn="ctr"/>
            <a:r>
              <a:rPr lang="en-GB" sz="4000" dirty="0">
                <a:solidFill>
                  <a:schemeClr val="tx1"/>
                </a:solidFill>
                <a:latin typeface="+mn-lt"/>
              </a:rPr>
              <a:t>How the ‘</a:t>
            </a:r>
            <a:r>
              <a:rPr lang="en-GB" sz="4000" dirty="0" err="1">
                <a:solidFill>
                  <a:schemeClr val="tx1"/>
                </a:solidFill>
                <a:latin typeface="+mn-lt"/>
              </a:rPr>
              <a:t>Coorie</a:t>
            </a:r>
            <a:r>
              <a:rPr lang="en-GB" sz="4000" dirty="0">
                <a:solidFill>
                  <a:schemeClr val="tx1"/>
                </a:solidFill>
                <a:latin typeface="+mn-lt"/>
              </a:rPr>
              <a:t>-in’ supports Early Literacy</a:t>
            </a:r>
          </a:p>
        </p:txBody>
      </p:sp>
      <p:sp>
        <p:nvSpPr>
          <p:cNvPr id="5" name="TextBox 4">
            <a:extLst>
              <a:ext uri="{FF2B5EF4-FFF2-40B4-BE49-F238E27FC236}">
                <a16:creationId xmlns:a16="http://schemas.microsoft.com/office/drawing/2014/main" id="{E9A2B588-B319-4C7E-B3B5-0531D440E77A}"/>
              </a:ext>
            </a:extLst>
          </p:cNvPr>
          <p:cNvSpPr txBox="1"/>
          <p:nvPr/>
        </p:nvSpPr>
        <p:spPr>
          <a:xfrm>
            <a:off x="3645173" y="1189375"/>
            <a:ext cx="7510507"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r>
              <a:rPr lang="en-GB" sz="2400" dirty="0">
                <a:cs typeface="Arial" panose="020B0604020202020204" pitchFamily="34" charset="0"/>
              </a:rPr>
              <a:t>Our initiative promotes the value and pleasure of reading</a:t>
            </a:r>
          </a:p>
        </p:txBody>
      </p:sp>
      <p:pic>
        <p:nvPicPr>
          <p:cNvPr id="11" name="Picture 10">
            <a:extLst>
              <a:ext uri="{FF2B5EF4-FFF2-40B4-BE49-F238E27FC236}">
                <a16:creationId xmlns:a16="http://schemas.microsoft.com/office/drawing/2014/main" id="{7DC67440-0AEB-45F5-9399-347D42CA5539}"/>
              </a:ext>
            </a:extLst>
          </p:cNvPr>
          <p:cNvPicPr>
            <a:picLocks noChangeAspect="1"/>
          </p:cNvPicPr>
          <p:nvPr/>
        </p:nvPicPr>
        <p:blipFill rotWithShape="1">
          <a:blip r:embed="rId3">
            <a:extLst>
              <a:ext uri="{28A0092B-C50C-407E-A947-70E740481C1C}">
                <a14:useLocalDpi xmlns:a14="http://schemas.microsoft.com/office/drawing/2010/main" val="0"/>
              </a:ext>
            </a:extLst>
          </a:blip>
          <a:srcRect r="13634"/>
          <a:stretch/>
        </p:blipFill>
        <p:spPr>
          <a:xfrm rot="5400000">
            <a:off x="9485445" y="3844391"/>
            <a:ext cx="2215991" cy="2739592"/>
          </a:xfrm>
          <a:prstGeom prst="rect">
            <a:avLst/>
          </a:prstGeom>
        </p:spPr>
      </p:pic>
      <p:pic>
        <p:nvPicPr>
          <p:cNvPr id="6" name="Picture 5">
            <a:extLst>
              <a:ext uri="{FF2B5EF4-FFF2-40B4-BE49-F238E27FC236}">
                <a16:creationId xmlns:a16="http://schemas.microsoft.com/office/drawing/2014/main" id="{EDEB90E5-341C-4A82-9700-E73EF27D1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61073" y="1433118"/>
            <a:ext cx="4234375" cy="3175781"/>
          </a:xfrm>
          <a:prstGeom prst="rect">
            <a:avLst/>
          </a:prstGeom>
        </p:spPr>
      </p:pic>
      <p:pic>
        <p:nvPicPr>
          <p:cNvPr id="4" name="Picture 3" descr="A picture containing text, person, indoor, floor&#10;&#10;Description automatically generated">
            <a:extLst>
              <a:ext uri="{FF2B5EF4-FFF2-40B4-BE49-F238E27FC236}">
                <a16:creationId xmlns:a16="http://schemas.microsoft.com/office/drawing/2014/main" id="{57714E08-9C9B-A040-99B2-38206702F09D}"/>
              </a:ext>
            </a:extLst>
          </p:cNvPr>
          <p:cNvPicPr>
            <a:picLocks noChangeAspect="1"/>
          </p:cNvPicPr>
          <p:nvPr/>
        </p:nvPicPr>
        <p:blipFill rotWithShape="1">
          <a:blip r:embed="rId5">
            <a:extLst>
              <a:ext uri="{28A0092B-C50C-407E-A947-70E740481C1C}">
                <a14:useLocalDpi xmlns:a14="http://schemas.microsoft.com/office/drawing/2010/main" val="0"/>
              </a:ext>
            </a:extLst>
          </a:blip>
          <a:srcRect t="12897"/>
          <a:stretch/>
        </p:blipFill>
        <p:spPr>
          <a:xfrm>
            <a:off x="4141187" y="2268090"/>
            <a:ext cx="2568508" cy="2660345"/>
          </a:xfrm>
          <a:prstGeom prst="rect">
            <a:avLst/>
          </a:prstGeom>
        </p:spPr>
      </p:pic>
      <p:sp>
        <p:nvSpPr>
          <p:cNvPr id="3" name="TextBox 2">
            <a:extLst>
              <a:ext uri="{FF2B5EF4-FFF2-40B4-BE49-F238E27FC236}">
                <a16:creationId xmlns:a16="http://schemas.microsoft.com/office/drawing/2014/main" id="{39ED6CE4-8098-58A8-D51F-C628AD426BE5}"/>
              </a:ext>
            </a:extLst>
          </p:cNvPr>
          <p:cNvSpPr txBox="1"/>
          <p:nvPr/>
        </p:nvSpPr>
        <p:spPr>
          <a:xfrm>
            <a:off x="7022592" y="2061113"/>
            <a:ext cx="4882896" cy="19389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r>
              <a:rPr lang="en-GB" sz="2400" dirty="0">
                <a:cs typeface="Arial" panose="020B0604020202020204" pitchFamily="34" charset="0"/>
              </a:rPr>
              <a:t>Books spark growing imaginations, stimulate critical thinking and help to develop empathy. Reading gives children the skills they need to succeed at school, at work and in life.</a:t>
            </a:r>
          </a:p>
        </p:txBody>
      </p:sp>
      <p:sp>
        <p:nvSpPr>
          <p:cNvPr id="7" name="TextBox 6">
            <a:extLst>
              <a:ext uri="{FF2B5EF4-FFF2-40B4-BE49-F238E27FC236}">
                <a16:creationId xmlns:a16="http://schemas.microsoft.com/office/drawing/2014/main" id="{0E4822F1-CE01-B583-F929-1CBC23CC4E32}"/>
              </a:ext>
            </a:extLst>
          </p:cNvPr>
          <p:cNvSpPr txBox="1"/>
          <p:nvPr/>
        </p:nvSpPr>
        <p:spPr>
          <a:xfrm>
            <a:off x="2414016" y="5214187"/>
            <a:ext cx="6345936"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r>
              <a:rPr lang="en-GB" sz="2400" b="1" dirty="0"/>
              <a:t>Parental involvement</a:t>
            </a:r>
            <a:r>
              <a:rPr lang="en-GB" sz="2400" dirty="0"/>
              <a:t> in early literacy is directly connected to academic achievement. </a:t>
            </a:r>
            <a:endParaRPr lang="en-GB" sz="2400" i="1" dirty="0">
              <a:cs typeface="Arial" panose="020B0604020202020204" pitchFamily="34" charset="0"/>
            </a:endParaRPr>
          </a:p>
        </p:txBody>
      </p:sp>
    </p:spTree>
    <p:extLst>
      <p:ext uri="{BB962C8B-B14F-4D97-AF65-F5344CB8AC3E}">
        <p14:creationId xmlns:p14="http://schemas.microsoft.com/office/powerpoint/2010/main" val="599058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59ADE6-39B5-4D2B-B804-9E7F4F18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7883968A-0790-403A-8861-3A61F1595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4E9A2888-251D-4ACC-9A39-8C65906F52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76802D78-08AE-4322-A011-F916F2D42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6F2F1-5131-4FD3-9D84-9D8D29931FAD}"/>
              </a:ext>
            </a:extLst>
          </p:cNvPr>
          <p:cNvSpPr>
            <a:spLocks noGrp="1"/>
          </p:cNvSpPr>
          <p:nvPr>
            <p:ph type="title"/>
          </p:nvPr>
        </p:nvSpPr>
        <p:spPr>
          <a:xfrm>
            <a:off x="4921085" y="497294"/>
            <a:ext cx="6852249" cy="92105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rmAutofit/>
          </a:bodyPr>
          <a:lstStyle/>
          <a:p>
            <a:pPr algn="ctr"/>
            <a:r>
              <a:rPr lang="en-US" b="1" dirty="0"/>
              <a:t>Family Storytelling session </a:t>
            </a:r>
          </a:p>
        </p:txBody>
      </p:sp>
      <p:pic>
        <p:nvPicPr>
          <p:cNvPr id="15" name="Picture 14">
            <a:extLst>
              <a:ext uri="{FF2B5EF4-FFF2-40B4-BE49-F238E27FC236}">
                <a16:creationId xmlns:a16="http://schemas.microsoft.com/office/drawing/2014/main" id="{8E5DABD9-2C3E-4B80-892E-FDAD22D32864}"/>
              </a:ext>
            </a:extLst>
          </p:cNvPr>
          <p:cNvPicPr>
            <a:picLocks noChangeAspect="1"/>
          </p:cNvPicPr>
          <p:nvPr/>
        </p:nvPicPr>
        <p:blipFill rotWithShape="1">
          <a:blip r:embed="rId3">
            <a:extLst>
              <a:ext uri="{28A0092B-C50C-407E-A947-70E740481C1C}">
                <a14:useLocalDpi xmlns:a14="http://schemas.microsoft.com/office/drawing/2010/main" val="0"/>
              </a:ext>
            </a:extLst>
          </a:blip>
          <a:srcRect l="31538" r="10011" b="-2"/>
          <a:stretch/>
        </p:blipFill>
        <p:spPr>
          <a:xfrm>
            <a:off x="634000" y="581098"/>
            <a:ext cx="1929714" cy="2476136"/>
          </a:xfrm>
          <a:prstGeom prst="rect">
            <a:avLst/>
          </a:prstGeom>
        </p:spPr>
      </p:pic>
      <p:pic>
        <p:nvPicPr>
          <p:cNvPr id="8" name="Picture 7" descr="A picture containing person, group, people, family&#10;&#10;Description automatically generated">
            <a:extLst>
              <a:ext uri="{FF2B5EF4-FFF2-40B4-BE49-F238E27FC236}">
                <a16:creationId xmlns:a16="http://schemas.microsoft.com/office/drawing/2014/main" id="{89542F9A-B90A-B7F1-A2F7-76DD5B5D619A}"/>
              </a:ext>
            </a:extLst>
          </p:cNvPr>
          <p:cNvPicPr>
            <a:picLocks noChangeAspect="1"/>
          </p:cNvPicPr>
          <p:nvPr/>
        </p:nvPicPr>
        <p:blipFill rotWithShape="1">
          <a:blip r:embed="rId4">
            <a:extLst>
              <a:ext uri="{28A0092B-C50C-407E-A947-70E740481C1C}">
                <a14:useLocalDpi xmlns:a14="http://schemas.microsoft.com/office/drawing/2010/main" val="0"/>
              </a:ext>
            </a:extLst>
          </a:blip>
          <a:srcRect l="22322" r="11237" b="-5"/>
          <a:stretch/>
        </p:blipFill>
        <p:spPr>
          <a:xfrm>
            <a:off x="2724581" y="581099"/>
            <a:ext cx="1929714" cy="2476136"/>
          </a:xfrm>
          <a:prstGeom prst="rect">
            <a:avLst/>
          </a:prstGeom>
        </p:spPr>
      </p:pic>
      <p:cxnSp>
        <p:nvCxnSpPr>
          <p:cNvPr id="30" name="Straight Connector 29">
            <a:extLst>
              <a:ext uri="{FF2B5EF4-FFF2-40B4-BE49-F238E27FC236}">
                <a16:creationId xmlns:a16="http://schemas.microsoft.com/office/drawing/2014/main" id="{95FA3E87-F218-4BA5-921F-838DB6FC6F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DDF9791-7403-4BAD-A7AB-F20E2F729745}"/>
              </a:ext>
            </a:extLst>
          </p:cNvPr>
          <p:cNvPicPr>
            <a:picLocks noChangeAspect="1"/>
          </p:cNvPicPr>
          <p:nvPr/>
        </p:nvPicPr>
        <p:blipFill rotWithShape="1">
          <a:blip r:embed="rId5">
            <a:extLst>
              <a:ext uri="{28A0092B-C50C-407E-A947-70E740481C1C}">
                <a14:useLocalDpi xmlns:a14="http://schemas.microsoft.com/office/drawing/2010/main" val="0"/>
              </a:ext>
            </a:extLst>
          </a:blip>
          <a:srcRect t="1860" r="-3" b="16016"/>
          <a:stretch/>
        </p:blipFill>
        <p:spPr>
          <a:xfrm>
            <a:off x="633999" y="3218101"/>
            <a:ext cx="4020296" cy="2476136"/>
          </a:xfrm>
          <a:prstGeom prst="rect">
            <a:avLst/>
          </a:prstGeom>
        </p:spPr>
      </p:pic>
      <p:sp>
        <p:nvSpPr>
          <p:cNvPr id="4" name="TextBox 3">
            <a:extLst>
              <a:ext uri="{FF2B5EF4-FFF2-40B4-BE49-F238E27FC236}">
                <a16:creationId xmlns:a16="http://schemas.microsoft.com/office/drawing/2014/main" id="{A7FED751-50AD-3415-DA31-04BBD5BB4083}"/>
              </a:ext>
            </a:extLst>
          </p:cNvPr>
          <p:cNvSpPr txBox="1"/>
          <p:nvPr/>
        </p:nvSpPr>
        <p:spPr>
          <a:xfrm>
            <a:off x="5144677" y="1996294"/>
            <a:ext cx="6405063" cy="401852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0" tIns="45720" rIns="0" bIns="45720" rtlCol="0">
            <a:noAutofit/>
          </a:bodyPr>
          <a:lstStyle/>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Weekly session for 30 minutes after school for Nursery-P2.</a:t>
            </a:r>
          </a:p>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Begin with an opening song followed by a group story.</a:t>
            </a:r>
          </a:p>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Craft activity related to the story.</a:t>
            </a:r>
          </a:p>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Parent/carers share craft activity.</a:t>
            </a:r>
          </a:p>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 Finish with a closing song.</a:t>
            </a:r>
          </a:p>
          <a:p>
            <a:pPr marL="285750" indent="-285750" defTabSz="914400">
              <a:lnSpc>
                <a:spcPct val="90000"/>
              </a:lnSpc>
              <a:spcAft>
                <a:spcPts val="600"/>
              </a:spcAft>
              <a:buClr>
                <a:schemeClr val="accent1"/>
              </a:buClr>
              <a:buFont typeface="Arial" panose="020B0604020202020204" pitchFamily="34" charset="0"/>
              <a:buChar char="•"/>
            </a:pPr>
            <a:r>
              <a:rPr lang="en-US" sz="2800" dirty="0">
                <a:solidFill>
                  <a:schemeClr val="tx1">
                    <a:lumMod val="75000"/>
                    <a:lumOff val="25000"/>
                  </a:schemeClr>
                </a:solidFill>
              </a:rPr>
              <a:t>Time given to parent/carer to read a story with their child in the library.</a:t>
            </a:r>
          </a:p>
        </p:txBody>
      </p:sp>
      <p:sp>
        <p:nvSpPr>
          <p:cNvPr id="32" name="Rectangle 31">
            <a:extLst>
              <a:ext uri="{FF2B5EF4-FFF2-40B4-BE49-F238E27FC236}">
                <a16:creationId xmlns:a16="http://schemas.microsoft.com/office/drawing/2014/main" id="{45598703-F094-4F74-93F0-945A832FF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F0AC4F6F-0DD7-4E3F-ADF7-26B8E87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3428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66F2F1-5131-4FD3-9D84-9D8D29931FAD}"/>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dirty="0"/>
              <a:t>‘</a:t>
            </a:r>
            <a:r>
              <a:rPr lang="en-GB" dirty="0" err="1"/>
              <a:t>Coorie</a:t>
            </a:r>
            <a:r>
              <a:rPr lang="en-GB" dirty="0"/>
              <a:t>-in’ digital bedtime story channel</a:t>
            </a:r>
          </a:p>
        </p:txBody>
      </p:sp>
      <p:pic>
        <p:nvPicPr>
          <p:cNvPr id="9" name="Online Media 8" title="Mrs Burt reads ‘Five Minutes’ Peace’ by Jill Murphy">
            <a:hlinkClick r:id="" action="ppaction://media"/>
            <a:extLst>
              <a:ext uri="{FF2B5EF4-FFF2-40B4-BE49-F238E27FC236}">
                <a16:creationId xmlns:a16="http://schemas.microsoft.com/office/drawing/2014/main" id="{CC677F61-5AFA-4C9D-A384-935A39599CD2}"/>
              </a:ext>
            </a:extLst>
          </p:cNvPr>
          <p:cNvPicPr>
            <a:picLocks noRot="1" noChangeAspect="1"/>
          </p:cNvPicPr>
          <p:nvPr>
            <a:videoFile r:link="rId1"/>
          </p:nvPr>
        </p:nvPicPr>
        <p:blipFill>
          <a:blip r:embed="rId8"/>
          <a:stretch>
            <a:fillRect/>
          </a:stretch>
        </p:blipFill>
        <p:spPr>
          <a:xfrm>
            <a:off x="7305040" y="1480820"/>
            <a:ext cx="3814628" cy="2155265"/>
          </a:xfrm>
          <a:prstGeom prst="rect">
            <a:avLst/>
          </a:prstGeom>
        </p:spPr>
      </p:pic>
      <p:pic>
        <p:nvPicPr>
          <p:cNvPr id="10" name="Online Media 9" title="Elaine C Smith reads 'The Glasgow Gruffalo'">
            <a:hlinkClick r:id="" action="ppaction://media"/>
            <a:extLst>
              <a:ext uri="{FF2B5EF4-FFF2-40B4-BE49-F238E27FC236}">
                <a16:creationId xmlns:a16="http://schemas.microsoft.com/office/drawing/2014/main" id="{A09934D2-6EC9-456F-A931-B09AD7FF24F2}"/>
              </a:ext>
            </a:extLst>
          </p:cNvPr>
          <p:cNvPicPr>
            <a:picLocks noRot="1" noChangeAspect="1"/>
          </p:cNvPicPr>
          <p:nvPr>
            <a:videoFile r:link="rId2"/>
          </p:nvPr>
        </p:nvPicPr>
        <p:blipFill>
          <a:blip r:embed="rId9"/>
          <a:stretch>
            <a:fillRect/>
          </a:stretch>
        </p:blipFill>
        <p:spPr>
          <a:xfrm>
            <a:off x="530398" y="1480819"/>
            <a:ext cx="3814628" cy="2155265"/>
          </a:xfrm>
          <a:prstGeom prst="rect">
            <a:avLst/>
          </a:prstGeom>
        </p:spPr>
      </p:pic>
      <p:pic>
        <p:nvPicPr>
          <p:cNvPr id="12" name="Online Media 11" title="Mrs Leggatt reads ‘Yuck! That’s not a monster!’">
            <a:hlinkClick r:id="" action="ppaction://media"/>
            <a:extLst>
              <a:ext uri="{FF2B5EF4-FFF2-40B4-BE49-F238E27FC236}">
                <a16:creationId xmlns:a16="http://schemas.microsoft.com/office/drawing/2014/main" id="{7D5A06C9-5BAC-4A2A-9F25-93189C097698}"/>
              </a:ext>
            </a:extLst>
          </p:cNvPr>
          <p:cNvPicPr>
            <a:picLocks noRot="1" noChangeAspect="1"/>
          </p:cNvPicPr>
          <p:nvPr>
            <a:videoFile r:link="rId3"/>
          </p:nvPr>
        </p:nvPicPr>
        <p:blipFill>
          <a:blip r:embed="rId10"/>
          <a:stretch>
            <a:fillRect/>
          </a:stretch>
        </p:blipFill>
        <p:spPr>
          <a:xfrm>
            <a:off x="105992" y="4262120"/>
            <a:ext cx="3326726" cy="1879600"/>
          </a:xfrm>
          <a:prstGeom prst="rect">
            <a:avLst/>
          </a:prstGeom>
        </p:spPr>
      </p:pic>
      <p:pic>
        <p:nvPicPr>
          <p:cNvPr id="13" name="Online Media 12" title="Mrs Serafin reads 'Kogucik' - (The Cockerel)">
            <a:hlinkClick r:id="" action="ppaction://media"/>
            <a:extLst>
              <a:ext uri="{FF2B5EF4-FFF2-40B4-BE49-F238E27FC236}">
                <a16:creationId xmlns:a16="http://schemas.microsoft.com/office/drawing/2014/main" id="{AF087502-F6FC-4E0A-B315-DBFA172CDCBC}"/>
              </a:ext>
            </a:extLst>
          </p:cNvPr>
          <p:cNvPicPr>
            <a:picLocks noRot="1" noChangeAspect="1"/>
          </p:cNvPicPr>
          <p:nvPr>
            <a:videoFile r:link="rId4"/>
          </p:nvPr>
        </p:nvPicPr>
        <p:blipFill>
          <a:blip r:embed="rId11"/>
          <a:stretch>
            <a:fillRect/>
          </a:stretch>
        </p:blipFill>
        <p:spPr>
          <a:xfrm>
            <a:off x="4079256" y="3995570"/>
            <a:ext cx="3066248" cy="1732430"/>
          </a:xfrm>
          <a:prstGeom prst="rect">
            <a:avLst/>
          </a:prstGeom>
        </p:spPr>
      </p:pic>
      <p:pic>
        <p:nvPicPr>
          <p:cNvPr id="14" name="Online Media 13" title="Claire McNicol lulls us to bed...">
            <a:hlinkClick r:id="" action="ppaction://media"/>
            <a:extLst>
              <a:ext uri="{FF2B5EF4-FFF2-40B4-BE49-F238E27FC236}">
                <a16:creationId xmlns:a16="http://schemas.microsoft.com/office/drawing/2014/main" id="{51F7F74A-AE7F-4F6F-B184-F40F5B5A39D7}"/>
              </a:ext>
            </a:extLst>
          </p:cNvPr>
          <p:cNvPicPr>
            <a:picLocks noRot="1" noChangeAspect="1"/>
          </p:cNvPicPr>
          <p:nvPr>
            <a:videoFile r:link="rId5"/>
          </p:nvPr>
        </p:nvPicPr>
        <p:blipFill>
          <a:blip r:embed="rId12"/>
          <a:stretch>
            <a:fillRect/>
          </a:stretch>
        </p:blipFill>
        <p:spPr>
          <a:xfrm>
            <a:off x="7899622" y="4046370"/>
            <a:ext cx="3814629" cy="2155265"/>
          </a:xfrm>
          <a:prstGeom prst="rect">
            <a:avLst/>
          </a:prstGeom>
        </p:spPr>
      </p:pic>
    </p:spTree>
    <p:extLst>
      <p:ext uri="{BB962C8B-B14F-4D97-AF65-F5344CB8AC3E}">
        <p14:creationId xmlns:p14="http://schemas.microsoft.com/office/powerpoint/2010/main" val="1064996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video>
              <p:cMediaNode vol="80000">
                <p:cTn id="29" fill="hold" display="0">
                  <p:stCondLst>
                    <p:cond delay="indefinite"/>
                  </p:stCondLst>
                </p:cTn>
                <p:tgtEl>
                  <p:spTgt spid="10"/>
                </p:tgtEl>
              </p:cMediaNode>
            </p:video>
            <p:seq concurrent="1" nextAc="seek">
              <p:cTn id="30" restart="whenNotActive" fill="hold" evtFilter="cancelBubble" nodeType="interactiveSeq">
                <p:stCondLst>
                  <p:cond evt="onClick" delay="0">
                    <p:tgtEl>
                      <p:spTgt spid="10"/>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0"/>
                                        </p:tgtEl>
                                      </p:cBhvr>
                                    </p:cmd>
                                  </p:childTnLst>
                                </p:cTn>
                              </p:par>
                            </p:childTnLst>
                          </p:cTn>
                        </p:par>
                      </p:childTnLst>
                    </p:cTn>
                  </p:par>
                </p:childTnLst>
              </p:cTn>
              <p:nextCondLst>
                <p:cond evt="onClick" delay="0">
                  <p:tgtEl>
                    <p:spTgt spid="10"/>
                  </p:tgtEl>
                </p:cond>
              </p:nextCondLst>
            </p:seq>
            <p:video>
              <p:cMediaNode vol="80000">
                <p:cTn id="35" fill="hold" display="0">
                  <p:stCondLst>
                    <p:cond delay="indefinite"/>
                  </p:stCondLst>
                </p:cTn>
                <p:tgtEl>
                  <p:spTgt spid="12"/>
                </p:tgtEl>
              </p:cMediaNode>
            </p:video>
            <p:seq concurrent="1" nextAc="seek">
              <p:cTn id="36" restart="whenNotActive" fill="hold" evtFilter="cancelBubble" nodeType="interactiveSeq">
                <p:stCondLst>
                  <p:cond evt="onClick" delay="0">
                    <p:tgtEl>
                      <p:spTgt spid="12"/>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12"/>
                                        </p:tgtEl>
                                      </p:cBhvr>
                                    </p:cmd>
                                  </p:childTnLst>
                                </p:cTn>
                              </p:par>
                            </p:childTnLst>
                          </p:cTn>
                        </p:par>
                      </p:childTnLst>
                    </p:cTn>
                  </p:par>
                </p:childTnLst>
              </p:cTn>
              <p:nextCondLst>
                <p:cond evt="onClick" delay="0">
                  <p:tgtEl>
                    <p:spTgt spid="12"/>
                  </p:tgtEl>
                </p:cond>
              </p:nextCondLst>
            </p:seq>
            <p:video>
              <p:cMediaNode vol="80000">
                <p:cTn id="41" fill="hold" display="0">
                  <p:stCondLst>
                    <p:cond delay="indefinite"/>
                  </p:stCondLst>
                </p:cTn>
                <p:tgtEl>
                  <p:spTgt spid="13"/>
                </p:tgtEl>
              </p:cMediaNode>
            </p:video>
            <p:seq concurrent="1" nextAc="seek">
              <p:cTn id="42" restart="whenNotActive" fill="hold" evtFilter="cancelBubble" nodeType="interactiveSeq">
                <p:stCondLst>
                  <p:cond evt="onClick" delay="0">
                    <p:tgtEl>
                      <p:spTgt spid="13"/>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3"/>
                                        </p:tgtEl>
                                      </p:cBhvr>
                                    </p:cmd>
                                  </p:childTnLst>
                                </p:cTn>
                              </p:par>
                            </p:childTnLst>
                          </p:cTn>
                        </p:par>
                      </p:childTnLst>
                    </p:cTn>
                  </p:par>
                </p:childTnLst>
              </p:cTn>
              <p:nextCondLst>
                <p:cond evt="onClick" delay="0">
                  <p:tgtEl>
                    <p:spTgt spid="13"/>
                  </p:tgtEl>
                </p:cond>
              </p:nextCondLst>
            </p:seq>
            <p:video>
              <p:cMediaNode vol="80000">
                <p:cTn id="47" fill="hold" display="0">
                  <p:stCondLst>
                    <p:cond delay="indefinite"/>
                  </p:stCondLst>
                </p:cTn>
                <p:tgtEl>
                  <p:spTgt spid="14"/>
                </p:tgtEl>
              </p:cMediaNode>
            </p:video>
            <p:seq concurrent="1" nextAc="seek">
              <p:cTn id="48" restart="whenNotActive" fill="hold" evtFilter="cancelBubble" nodeType="interactiveSeq">
                <p:stCondLst>
                  <p:cond evt="onClick" delay="0">
                    <p:tgtEl>
                      <p:spTgt spid="14"/>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F2F1-5131-4FD3-9D84-9D8D29931FAD}"/>
              </a:ext>
            </a:extLst>
          </p:cNvPr>
          <p:cNvSpPr txBox="1">
            <a:spLocks/>
          </p:cNvSpPr>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dirty="0"/>
              <a:t>Press Coverage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77" y="1514062"/>
            <a:ext cx="2249653" cy="2021840"/>
          </a:xfrm>
          <a:prstGeom prst="rect">
            <a:avLst/>
          </a:prstGeom>
        </p:spPr>
      </p:pic>
      <p:sp>
        <p:nvSpPr>
          <p:cNvPr id="16" name="TextBox 15">
            <a:extLst>
              <a:ext uri="{FF2B5EF4-FFF2-40B4-BE49-F238E27FC236}">
                <a16:creationId xmlns:a16="http://schemas.microsoft.com/office/drawing/2014/main" id="{FC0FA664-B521-450F-BCB2-75C41CE76271}"/>
              </a:ext>
            </a:extLst>
          </p:cNvPr>
          <p:cNvSpPr txBox="1"/>
          <p:nvPr/>
        </p:nvSpPr>
        <p:spPr>
          <a:xfrm>
            <a:off x="426720" y="1389497"/>
            <a:ext cx="4264660" cy="3163430"/>
          </a:xfrm>
          <a:prstGeom prst="rect">
            <a:avLst/>
          </a:prstGeom>
          <a:noFill/>
        </p:spPr>
        <p:txBody>
          <a:bodyPr wrap="square" rtlCol="0">
            <a:spAutoFit/>
          </a:bodyPr>
          <a:lstStyle/>
          <a:p>
            <a:pPr>
              <a:lnSpc>
                <a:spcPct val="107000"/>
              </a:lnSpc>
              <a:spcAft>
                <a:spcPts val="1125"/>
              </a:spcAft>
            </a:pPr>
            <a:r>
              <a:rPr lang="en-GB" sz="1800" b="1" kern="18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Elaine C Smith helps youngsters ‘</a:t>
            </a:r>
            <a:r>
              <a:rPr lang="en-GB" sz="1800" b="1" kern="1800" dirty="0" err="1">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coorie</a:t>
            </a:r>
            <a:r>
              <a:rPr lang="en-GB" sz="1800" b="1" kern="18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-in’ with online bedtime story project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125"/>
              </a:spcAft>
            </a:pPr>
            <a:r>
              <a:rPr lang="en-GB" sz="1800" b="1" dirty="0">
                <a:solidFill>
                  <a:srgbClr val="666666"/>
                </a:solidFill>
                <a:effectLst/>
                <a:latin typeface="Open Sans" panose="020B0604020202020204"/>
                <a:ea typeface="Times New Roman" panose="02020603050405020304" pitchFamily="18" charset="0"/>
                <a:cs typeface="Times New Roman" panose="02020603050405020304" pitchFamily="18" charset="0"/>
              </a:rPr>
              <a:t>The Scots star read her book The Glasgow Gruffalo for youngsters at Hermitage Park Primary in Leith, after it set up the online initiative.</a:t>
            </a:r>
          </a:p>
          <a:p>
            <a:pPr>
              <a:lnSpc>
                <a:spcPct val="107000"/>
              </a:lnSpc>
              <a:spcAft>
                <a:spcPts val="1125"/>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20" name="Picture 19" descr="Elaine C Smith read to youngsters at Hermitage Park Primary for their online bedtime story initiative, called Coorie-in (Jane Barlow/PA)">
            <a:extLst>
              <a:ext uri="{FF2B5EF4-FFF2-40B4-BE49-F238E27FC236}">
                <a16:creationId xmlns:a16="http://schemas.microsoft.com/office/drawing/2014/main" id="{81B56418-3D62-483A-8681-F34E93412E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6720" y="3955538"/>
            <a:ext cx="3566160" cy="1944126"/>
          </a:xfrm>
          <a:prstGeom prst="rect">
            <a:avLst/>
          </a:prstGeom>
          <a:noFill/>
          <a:ln>
            <a:noFill/>
          </a:ln>
        </p:spPr>
      </p:pic>
      <p:sp>
        <p:nvSpPr>
          <p:cNvPr id="22" name="TextBox 21">
            <a:extLst>
              <a:ext uri="{FF2B5EF4-FFF2-40B4-BE49-F238E27FC236}">
                <a16:creationId xmlns:a16="http://schemas.microsoft.com/office/drawing/2014/main" id="{5503E9C7-E6FD-4760-A4B5-82AB5AE46031}"/>
              </a:ext>
            </a:extLst>
          </p:cNvPr>
          <p:cNvSpPr txBox="1"/>
          <p:nvPr/>
        </p:nvSpPr>
        <p:spPr>
          <a:xfrm>
            <a:off x="7288453" y="1561455"/>
            <a:ext cx="3123248" cy="966483"/>
          </a:xfrm>
          <a:prstGeom prst="rect">
            <a:avLst/>
          </a:prstGeom>
          <a:noFill/>
        </p:spPr>
        <p:txBody>
          <a:bodyPr wrap="square">
            <a:spAutoFit/>
          </a:bodyPr>
          <a:lstStyle/>
          <a:p>
            <a:pPr>
              <a:lnSpc>
                <a:spcPct val="107000"/>
              </a:lnSpc>
              <a:spcAft>
                <a:spcPts val="800"/>
              </a:spcAft>
            </a:pPr>
            <a:r>
              <a:rPr lang="en-GB" sz="1800" b="1" kern="1800" spc="-3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Leith school setting up online channel to read bedtime stories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descr="Children's Author Lari Don with Kids from the pupil council at Hermitage Park Primary School. Ian Georgeson Photography">
            <a:extLst>
              <a:ext uri="{FF2B5EF4-FFF2-40B4-BE49-F238E27FC236}">
                <a16:creationId xmlns:a16="http://schemas.microsoft.com/office/drawing/2014/main" id="{76125498-67A3-42C0-A611-4755E35499C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14022" y="3029380"/>
            <a:ext cx="3123248" cy="2021840"/>
          </a:xfrm>
          <a:prstGeom prst="rect">
            <a:avLst/>
          </a:prstGeom>
          <a:noFill/>
          <a:ln>
            <a:noFill/>
          </a:ln>
        </p:spPr>
      </p:pic>
      <p:sp>
        <p:nvSpPr>
          <p:cNvPr id="27" name="TextBox 26">
            <a:extLst>
              <a:ext uri="{FF2B5EF4-FFF2-40B4-BE49-F238E27FC236}">
                <a16:creationId xmlns:a16="http://schemas.microsoft.com/office/drawing/2014/main" id="{3A383DFE-7F20-4F66-B8E7-DC29948F6ADC}"/>
              </a:ext>
            </a:extLst>
          </p:cNvPr>
          <p:cNvSpPr txBox="1"/>
          <p:nvPr/>
        </p:nvSpPr>
        <p:spPr>
          <a:xfrm>
            <a:off x="4430953" y="4065807"/>
            <a:ext cx="2857500" cy="2030171"/>
          </a:xfrm>
          <a:prstGeom prst="rect">
            <a:avLst/>
          </a:prstGeom>
          <a:noFill/>
        </p:spPr>
        <p:txBody>
          <a:bodyPr wrap="square">
            <a:spAutoFit/>
          </a:bodyPr>
          <a:lstStyle/>
          <a:p>
            <a:pPr>
              <a:lnSpc>
                <a:spcPts val="2550"/>
              </a:lnSpc>
            </a:pPr>
            <a:r>
              <a:rPr lang="en-GB" sz="2050" b="0" dirty="0">
                <a:solidFill>
                  <a:srgbClr val="2B2623"/>
                </a:solidFill>
                <a:effectLst/>
                <a:latin typeface="Source Sans Pro" panose="020B0604020202020204" pitchFamily="34" charset="0"/>
                <a:ea typeface="Times New Roman" panose="02020603050405020304" pitchFamily="18" charset="0"/>
              </a:rPr>
              <a:t>The General Teaching Council for Scotland</a:t>
            </a:r>
            <a:endParaRPr lang="en-GB" sz="2400" b="1" dirty="0">
              <a:effectLst/>
              <a:latin typeface="Times New Roman" panose="02020603050405020304" pitchFamily="18" charset="0"/>
              <a:ea typeface="Times New Roman" panose="02020603050405020304" pitchFamily="18" charset="0"/>
            </a:endParaRPr>
          </a:p>
          <a:p>
            <a:pPr>
              <a:lnSpc>
                <a:spcPts val="2175"/>
              </a:lnSpc>
              <a:spcBef>
                <a:spcPts val="375"/>
              </a:spcBef>
              <a:spcAft>
                <a:spcPts val="375"/>
              </a:spcAft>
            </a:pPr>
            <a:r>
              <a:rPr lang="en-GB" sz="1800" kern="1800" dirty="0">
                <a:solidFill>
                  <a:srgbClr val="127E96"/>
                </a:solidFill>
                <a:effectLst/>
                <a:latin typeface="Source Sans Pro" panose="020B0604020202020204" pitchFamily="34" charset="0"/>
                <a:ea typeface="Times New Roman" panose="02020603050405020304" pitchFamily="18"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75"/>
              </a:lnSpc>
              <a:spcBef>
                <a:spcPts val="375"/>
              </a:spcBef>
              <a:spcAft>
                <a:spcPts val="375"/>
              </a:spcAft>
            </a:pPr>
            <a:r>
              <a:rPr lang="en-GB" sz="1800" kern="1800" dirty="0">
                <a:solidFill>
                  <a:srgbClr val="127E96"/>
                </a:solidFill>
                <a:effectLst/>
                <a:latin typeface="Source Sans Pro" panose="020B0604020202020204" pitchFamily="34" charset="0"/>
                <a:ea typeface="Times New Roman" panose="02020603050405020304" pitchFamily="18" charset="0"/>
                <a:cs typeface="Times New Roman" panose="02020603050405020304" pitchFamily="18" charset="0"/>
              </a:rPr>
              <a:t>Bringing back the bedtime story using play-based learning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2644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7"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642</TotalTime>
  <Words>2588</Words>
  <Application>Microsoft Office PowerPoint</Application>
  <PresentationFormat>Widescreen</PresentationFormat>
  <Paragraphs>248</Paragraphs>
  <Slides>20</Slides>
  <Notes>19</Notes>
  <HiddenSlides>0</HiddenSlides>
  <MMClips>5</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20</vt:i4>
      </vt:variant>
    </vt:vector>
  </HeadingPairs>
  <TitlesOfParts>
    <vt:vector size="36" baseType="lpstr">
      <vt:lpstr>Arial</vt:lpstr>
      <vt:lpstr>Arial</vt:lpstr>
      <vt:lpstr>Calibri</vt:lpstr>
      <vt:lpstr>Calibri Light</vt:lpstr>
      <vt:lpstr>Century Gothic</vt:lpstr>
      <vt:lpstr>Georgia</vt:lpstr>
      <vt:lpstr>Google Sans</vt:lpstr>
      <vt:lpstr>Indy Serif</vt:lpstr>
      <vt:lpstr>Open Sans</vt:lpstr>
      <vt:lpstr>pt-sans</vt:lpstr>
      <vt:lpstr>Quicksand</vt:lpstr>
      <vt:lpstr>Source Sans Pro</vt:lpstr>
      <vt:lpstr>Source Serif Pro</vt:lpstr>
      <vt:lpstr>Times New Roman</vt:lpstr>
      <vt:lpstr>Trebuchet MS</vt:lpstr>
      <vt:lpstr>Retrospect</vt:lpstr>
      <vt:lpstr>    </vt:lpstr>
      <vt:lpstr>What do these things have in common?</vt:lpstr>
      <vt:lpstr>PowerPoint Presentation</vt:lpstr>
      <vt:lpstr>PowerPoint Presentation</vt:lpstr>
      <vt:lpstr>PowerPoint Presentation</vt:lpstr>
      <vt:lpstr>How the ‘Coorie-in’ supports Early Literacy</vt:lpstr>
      <vt:lpstr>Family Storytelling session </vt:lpstr>
      <vt:lpstr>PowerPoint Presentation</vt:lpstr>
      <vt:lpstr>PowerPoint Presentation</vt:lpstr>
      <vt:lpstr> Parent/Carer Feedback</vt:lpstr>
      <vt:lpstr>PowerPoint Presentation</vt:lpstr>
      <vt:lpstr>PowerPoint Presentation</vt:lpstr>
      <vt:lpstr>PowerPoint Presentation</vt:lpstr>
      <vt:lpstr>Word Boost Approach</vt:lpstr>
      <vt:lpstr>PowerPoint Presentation</vt:lpstr>
      <vt:lpstr>PowerPoint Presentation</vt:lpstr>
      <vt:lpstr>PowerPoint Presentation</vt:lpstr>
      <vt:lpstr>Dates, Books and ‘word boost’ vocabulary</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Lisa McLaughlin</dc:creator>
  <cp:lastModifiedBy>Lisa Black</cp:lastModifiedBy>
  <cp:revision>23</cp:revision>
  <dcterms:created xsi:type="dcterms:W3CDTF">2019-06-05T17:19:37Z</dcterms:created>
  <dcterms:modified xsi:type="dcterms:W3CDTF">2023-03-15T12:10:45Z</dcterms:modified>
</cp:coreProperties>
</file>